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7" r:id="rId2"/>
    <p:sldId id="351" r:id="rId3"/>
    <p:sldId id="374" r:id="rId4"/>
    <p:sldId id="382" r:id="rId5"/>
    <p:sldId id="378" r:id="rId6"/>
    <p:sldId id="379" r:id="rId7"/>
    <p:sldId id="366" r:id="rId8"/>
    <p:sldId id="367" r:id="rId9"/>
    <p:sldId id="370" r:id="rId10"/>
    <p:sldId id="373" r:id="rId11"/>
    <p:sldId id="380" r:id="rId12"/>
    <p:sldId id="383" r:id="rId13"/>
    <p:sldId id="381" r:id="rId14"/>
    <p:sldId id="384" r:id="rId15"/>
    <p:sldId id="364" r:id="rId16"/>
  </p:sldIdLst>
  <p:sldSz cx="9144000" cy="6858000" type="screen4x3"/>
  <p:notesSz cx="10058400" cy="7772400"/>
  <p:embeddedFontLst>
    <p:embeddedFont>
      <p:font typeface="Univers for KPMG Cond" panose="020B0606020202020204" pitchFamily="34" charset="0"/>
      <p:regular r:id="rId19"/>
    </p:embeddedFont>
    <p:embeddedFont>
      <p:font typeface="Univers for KPMG" panose="020B0603020202020204" pitchFamily="34" charset="0"/>
      <p:regular r:id="rId20"/>
      <p:bold r:id="rId21"/>
      <p:italic r:id="rId22"/>
      <p:boldItalic r:id="rId23"/>
    </p:embeddedFont>
    <p:embeddedFont>
      <p:font typeface="Univers for KPMG Light" panose="020B0403020202020204" pitchFamily="34" charset="0"/>
      <p:regular r:id="rId24"/>
      <p:italic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KPMG Extralight" panose="020B0303030202040204" pitchFamily="34" charset="-18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5236" userDrawn="1">
          <p15:clr>
            <a:srgbClr val="A4A3A4"/>
          </p15:clr>
        </p15:guide>
        <p15:guide id="5" orient="horz" pos="635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  <p15:guide id="8" orient="horz" pos="1224" userDrawn="1">
          <p15:clr>
            <a:srgbClr val="A4A3A4"/>
          </p15:clr>
        </p15:guide>
        <p15:guide id="9" orient="horz" pos="552" userDrawn="1">
          <p15:clr>
            <a:srgbClr val="A4A3A4"/>
          </p15:clr>
        </p15:guide>
        <p15:guide id="10" orient="horz" pos="833" userDrawn="1">
          <p15:clr>
            <a:srgbClr val="A4A3A4"/>
          </p15:clr>
        </p15:guide>
        <p15:guide id="11" pos="2779" userDrawn="1">
          <p15:clr>
            <a:srgbClr val="A4A3A4"/>
          </p15:clr>
        </p15:guide>
        <p15:guide id="12" pos="5290" userDrawn="1">
          <p15:clr>
            <a:srgbClr val="A4A3A4"/>
          </p15:clr>
        </p15:guide>
        <p15:guide id="13" pos="1309" userDrawn="1">
          <p15:clr>
            <a:srgbClr val="A4A3A4"/>
          </p15:clr>
        </p15:guide>
        <p15:guide id="14" pos="2981" userDrawn="1">
          <p15:clr>
            <a:srgbClr val="A4A3A4"/>
          </p15:clr>
        </p15:guide>
        <p15:guide id="15" pos="4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077"/>
    <a:srgbClr val="BC204B"/>
    <a:srgbClr val="EAAA00"/>
    <a:srgbClr val="00A3A1"/>
    <a:srgbClr val="0091DA"/>
    <a:srgbClr val="00338D"/>
    <a:srgbClr val="0034F2"/>
    <a:srgbClr val="4E2379"/>
    <a:srgbClr val="F68D2E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80" autoAdjust="0"/>
  </p:normalViewPr>
  <p:slideViewPr>
    <p:cSldViewPr snapToGrid="0">
      <p:cViewPr varScale="1">
        <p:scale>
          <a:sx n="84" d="100"/>
          <a:sy n="84" d="100"/>
        </p:scale>
        <p:origin x="1536" y="78"/>
      </p:cViewPr>
      <p:guideLst>
        <p:guide orient="horz" pos="3768"/>
        <p:guide pos="480"/>
        <p:guide pos="5236"/>
        <p:guide orient="horz" pos="635"/>
        <p:guide orient="horz" pos="480"/>
        <p:guide orient="horz" pos="4104"/>
        <p:guide orient="horz" pos="1224"/>
        <p:guide orient="horz" pos="552"/>
        <p:guide orient="horz" pos="833"/>
        <p:guide pos="2779"/>
        <p:guide pos="5290"/>
        <p:guide pos="1309"/>
        <p:guide pos="2981"/>
        <p:guide pos="4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rgbClr val="00338D"/>
                </a:solidFill>
                <a:latin typeface="Univers for KPMG" panose="020B0603020202020204" pitchFamily="34" charset="0"/>
                <a:ea typeface="+mn-ea"/>
                <a:cs typeface="+mn-cs"/>
              </a:defRPr>
            </a:pPr>
            <a:r>
              <a:rPr lang="hu-HU" sz="1300" b="1" u="none" dirty="0" smtClean="0">
                <a:solidFill>
                  <a:srgbClr val="00338D"/>
                </a:solidFill>
                <a:latin typeface="Univers for KPMG" panose="020B0603020202020204" pitchFamily="34" charset="0"/>
              </a:rPr>
              <a:t>CR JELENTÉST</a:t>
            </a:r>
            <a:r>
              <a:rPr lang="hu-HU" sz="1300" b="1" u="none" baseline="0" dirty="0" smtClean="0">
                <a:solidFill>
                  <a:srgbClr val="00338D"/>
                </a:solidFill>
                <a:latin typeface="Univers for KPMG" panose="020B0603020202020204" pitchFamily="34" charset="0"/>
              </a:rPr>
              <a:t> KÉSZÍTŐ VÁLLALATOK ARÁNYA</a:t>
            </a:r>
            <a:endParaRPr lang="en-US" sz="1300" b="1" u="none" dirty="0">
              <a:solidFill>
                <a:srgbClr val="00338D"/>
              </a:solidFill>
              <a:latin typeface="Univers for KPMG" panose="020B0603020202020204" pitchFamily="34" charset="0"/>
            </a:endParaRPr>
          </a:p>
        </c:rich>
      </c:tx>
      <c:layout>
        <c:manualLayout>
          <c:xMode val="edge"/>
          <c:yMode val="edge"/>
          <c:x val="2.1727536231884066E-2"/>
          <c:y val="1.9049861888501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rgbClr val="00338D"/>
              </a:solidFill>
              <a:latin typeface="Univers for KPMG" panose="020B06030202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general!$C$6</c:f>
              <c:strCache>
                <c:ptCount val="1"/>
                <c:pt idx="0">
                  <c:v>N100</c:v>
                </c:pt>
              </c:strCache>
            </c:strRef>
          </c:tx>
          <c:spPr>
            <a:solidFill>
              <a:srgbClr val="00A3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A3A1"/>
                    </a:solidFill>
                    <a:latin typeface="Univers 45 Light" pitchFamily="2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general!$B$7:$B$15</c:f>
              <c:numCache>
                <c:formatCode>General</c:formatCode>
                <c:ptCount val="9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2005</c:v>
                </c:pt>
                <c:pt idx="5">
                  <c:v>2008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</c:numCache>
            </c:numRef>
          </c:cat>
          <c:val>
            <c:numRef>
              <c:f>general!$C$7:$C$15</c:f>
              <c:numCache>
                <c:formatCode>General</c:formatCode>
                <c:ptCount val="9"/>
                <c:pt idx="0">
                  <c:v>12</c:v>
                </c:pt>
                <c:pt idx="1">
                  <c:v>18</c:v>
                </c:pt>
                <c:pt idx="2">
                  <c:v>24</c:v>
                </c:pt>
                <c:pt idx="3">
                  <c:v>28</c:v>
                </c:pt>
                <c:pt idx="4">
                  <c:v>41</c:v>
                </c:pt>
                <c:pt idx="5">
                  <c:v>53</c:v>
                </c:pt>
                <c:pt idx="6">
                  <c:v>64</c:v>
                </c:pt>
                <c:pt idx="7">
                  <c:v>71</c:v>
                </c:pt>
                <c:pt idx="8">
                  <c:v>73</c:v>
                </c:pt>
              </c:numCache>
            </c:numRef>
          </c:val>
        </c:ser>
        <c:ser>
          <c:idx val="2"/>
          <c:order val="2"/>
          <c:tx>
            <c:strRef>
              <c:f>general!$D$6</c:f>
              <c:strCache>
                <c:ptCount val="1"/>
                <c:pt idx="0">
                  <c:v>G250</c:v>
                </c:pt>
              </c:strCache>
            </c:strRef>
          </c:tx>
          <c:spPr>
            <a:solidFill>
              <a:srgbClr val="4836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83698"/>
                    </a:solidFill>
                    <a:latin typeface="Univers 45 Light" pitchFamily="2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general!$B$7:$B$15</c:f>
              <c:numCache>
                <c:formatCode>General</c:formatCode>
                <c:ptCount val="9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2005</c:v>
                </c:pt>
                <c:pt idx="5">
                  <c:v>2008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</c:numCache>
            </c:numRef>
          </c:cat>
          <c:val>
            <c:numRef>
              <c:f>general!$D$7:$D$15</c:f>
              <c:numCache>
                <c:formatCode>General</c:formatCode>
                <c:ptCount val="9"/>
                <c:pt idx="2">
                  <c:v>35</c:v>
                </c:pt>
                <c:pt idx="3">
                  <c:v>45</c:v>
                </c:pt>
                <c:pt idx="4">
                  <c:v>64</c:v>
                </c:pt>
                <c:pt idx="5">
                  <c:v>83</c:v>
                </c:pt>
                <c:pt idx="6">
                  <c:v>95</c:v>
                </c:pt>
                <c:pt idx="7">
                  <c:v>93</c:v>
                </c:pt>
                <c:pt idx="8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6497440"/>
        <c:axId val="2303162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general!$B$6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general!$B$7:$B$15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1993</c:v>
                      </c:pt>
                      <c:pt idx="1">
                        <c:v>1996</c:v>
                      </c:pt>
                      <c:pt idx="2">
                        <c:v>1999</c:v>
                      </c:pt>
                      <c:pt idx="3">
                        <c:v>2002</c:v>
                      </c:pt>
                      <c:pt idx="4">
                        <c:v>2005</c:v>
                      </c:pt>
                      <c:pt idx="5">
                        <c:v>2008</c:v>
                      </c:pt>
                      <c:pt idx="6">
                        <c:v>2011</c:v>
                      </c:pt>
                      <c:pt idx="7">
                        <c:v>2013</c:v>
                      </c:pt>
                      <c:pt idx="8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general!$B$7:$B$15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1993</c:v>
                      </c:pt>
                      <c:pt idx="1">
                        <c:v>1996</c:v>
                      </c:pt>
                      <c:pt idx="2">
                        <c:v>1999</c:v>
                      </c:pt>
                      <c:pt idx="3">
                        <c:v>2002</c:v>
                      </c:pt>
                      <c:pt idx="4">
                        <c:v>2005</c:v>
                      </c:pt>
                      <c:pt idx="5">
                        <c:v>2008</c:v>
                      </c:pt>
                      <c:pt idx="6">
                        <c:v>2011</c:v>
                      </c:pt>
                      <c:pt idx="7">
                        <c:v>2013</c:v>
                      </c:pt>
                      <c:pt idx="8">
                        <c:v>2015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264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 45 Light" pitchFamily="2" charset="0"/>
                <a:ea typeface="+mn-ea"/>
                <a:cs typeface="+mn-cs"/>
              </a:defRPr>
            </a:pPr>
            <a:endParaRPr lang="hu-HU"/>
          </a:p>
        </c:txPr>
        <c:crossAx val="230316200"/>
        <c:crosses val="autoZero"/>
        <c:auto val="1"/>
        <c:lblAlgn val="ctr"/>
        <c:lblOffset val="100"/>
        <c:noMultiLvlLbl val="0"/>
      </c:catAx>
      <c:valAx>
        <c:axId val="230316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649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062923656282109E-2"/>
          <c:y val="0.22188339134541277"/>
          <c:w val="0.17410585415953442"/>
          <c:h val="5.3169614520294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nivers 45 Light" pitchFamily="2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N100 (%)</a:t>
            </a:r>
          </a:p>
        </c:rich>
      </c:tx>
      <c:layout>
        <c:manualLayout>
          <c:xMode val="edge"/>
          <c:yMode val="edge"/>
          <c:x val="0.41946522309711282"/>
          <c:y val="0.10648148148148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rgbClr val="00A3A1"/>
              </a:solidFill>
              <a:ln w="635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83698"/>
              </a:solidFill>
              <a:ln w="635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Sheet1!$B$3:$B$4</c:f>
              <c:strCache>
                <c:ptCount val="2"/>
                <c:pt idx="0">
                  <c:v>Other providers</c:v>
                </c:pt>
                <c:pt idx="1">
                  <c:v>Major accountancy organizations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2015</c:v>
                </c:pt>
              </c:strCache>
            </c:strRef>
          </c:tx>
          <c:spPr>
            <a:ln w="63500"/>
          </c:spPr>
          <c:dPt>
            <c:idx val="0"/>
            <c:bubble3D val="0"/>
            <c:spPr>
              <a:solidFill>
                <a:srgbClr val="00A3A1"/>
              </a:solidFill>
              <a:ln w="635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83698"/>
              </a:solidFill>
              <a:ln w="635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Sheet1!$B$3:$B$4</c:f>
              <c:strCache>
                <c:ptCount val="2"/>
                <c:pt idx="0">
                  <c:v>Other providers</c:v>
                </c:pt>
                <c:pt idx="1">
                  <c:v>Major accountancy organizations</c:v>
                </c:pt>
              </c:strCache>
            </c:strRef>
          </c:cat>
          <c:val>
            <c:numRef>
              <c:f>Sheet1!$D$3:$D$4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G250</a:t>
            </a:r>
            <a:r>
              <a:rPr lang="hu-HU" baseline="0" dirty="0"/>
              <a:t> (%)</a:t>
            </a:r>
            <a:endParaRPr lang="hu-HU" dirty="0"/>
          </a:p>
        </c:rich>
      </c:tx>
      <c:layout>
        <c:manualLayout>
          <c:xMode val="edge"/>
          <c:yMode val="edge"/>
          <c:x val="0.41975000000000007"/>
          <c:y val="0.10648148148148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Sheet1!$C$19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rgbClr val="00A3A1"/>
              </a:solidFill>
              <a:ln w="635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83698"/>
              </a:solidFill>
              <a:ln w="635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Sheet1!$B$20:$B$21</c:f>
              <c:strCache>
                <c:ptCount val="2"/>
                <c:pt idx="0">
                  <c:v>Other providers</c:v>
                </c:pt>
                <c:pt idx="1">
                  <c:v>Major accountancy organizations</c:v>
                </c:pt>
              </c:strCache>
            </c:strRef>
          </c:cat>
          <c:val>
            <c:numRef>
              <c:f>Sheet1!$C$20:$D$20</c:f>
              <c:numCache>
                <c:formatCode>General</c:formatCode>
                <c:ptCount val="2"/>
                <c:pt idx="0">
                  <c:v>30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Sheet1!$D$19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rgbClr val="00A3A1"/>
              </a:solidFill>
              <a:ln w="635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83698"/>
              </a:solidFill>
              <a:ln w="635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Sheet1!$B$20:$B$21</c:f>
              <c:strCache>
                <c:ptCount val="2"/>
                <c:pt idx="0">
                  <c:v>Other providers</c:v>
                </c:pt>
                <c:pt idx="1">
                  <c:v>Major accountancy organizations</c:v>
                </c:pt>
              </c:strCache>
            </c:strRef>
          </c:cat>
          <c:val>
            <c:numRef>
              <c:f>Sheet1!$C$21:$D$21</c:f>
              <c:numCache>
                <c:formatCode>General</c:formatCode>
                <c:ptCount val="2"/>
                <c:pt idx="0">
                  <c:v>70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EF64C-6444-C54F-9BF0-613CB0CFD382}" type="datetimeFigureOut">
              <a:rPr lang="en-US" smtClean="0"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18882-9918-3B42-897A-C192067F2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19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7456A-CD06-0D40-B083-11158BE207ED}" type="datetimeFigureOut">
              <a:rPr lang="en-US" smtClean="0"/>
              <a:t>5/26/2016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971550"/>
            <a:ext cx="34956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EE106-D861-6343-96FF-5BF90692C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pmgbrandcentral.brandwizard.net/app/asset/asset_search.aspx?catid=757&amp;libid=2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pmgbrandcentral.brandwizard.net/app/asset/asset_search.aspx?catid=757&amp;libid=2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kpmgbrandcentral.brandwizard.net/app/asset/asset_search.aspx?catid=757&amp;libid=2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://kpmg.hu/linkedin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://kpmg.com/socialmedia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://kpmg.hu/youtube" TargetMode="External"/><Relationship Id="rId5" Type="http://schemas.openxmlformats.org/officeDocument/2006/relationships/hyperlink" Target="http://kpmg.hu/blo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hyperlink" Target="http://kpmg.hu/facebook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kpmgbrandcentral.brandwizard.net/app/asset/asset_search.aspx?catid=757&amp;libid=2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kpmgbrandcentral.brandwizard.net/app/asset/asset_search.aspx?catid=757&amp;libid=2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kpmgbrandcentral.brandwizard.net/app/asset/asset_search.aspx?catid=756&amp;libid=2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28" b="25637"/>
          <a:stretch/>
        </p:blipFill>
        <p:spPr>
          <a:xfrm>
            <a:off x="637614" y="728447"/>
            <a:ext cx="1154846" cy="411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37703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chemeClr val="tx2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0512" y="5041023"/>
            <a:ext cx="6165273" cy="19777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6643151" y="5284514"/>
            <a:ext cx="2500849" cy="29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454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9"/>
            <a:ext cx="6196195" cy="22775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1932626" y="678180"/>
            <a:ext cx="1169781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9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D2077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8"/>
            <a:ext cx="6165273" cy="262586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1932626" y="678180"/>
            <a:ext cx="1169781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174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28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" y="-687"/>
            <a:ext cx="9144000" cy="689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637607" y="6310306"/>
            <a:ext cx="638062" cy="274320"/>
          </a:xfrm>
          <a:prstGeom prst="rect">
            <a:avLst/>
          </a:prstGeom>
        </p:spPr>
      </p:pic>
      <p:sp>
        <p:nvSpPr>
          <p:cNvPr id="9" name="Rectangle 8">
            <a:hlinkClick r:id="rId4"/>
          </p:cNvPr>
          <p:cNvSpPr/>
          <p:nvPr userDrawn="1"/>
        </p:nvSpPr>
        <p:spPr>
          <a:xfrm>
            <a:off x="6638795" y="5294089"/>
            <a:ext cx="2500849" cy="29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144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1" y="432905"/>
            <a:ext cx="7635875" cy="5772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1" y="1228725"/>
            <a:ext cx="7635875" cy="4572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 marL="0" indent="0">
              <a:buFontTx/>
              <a:buNone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 marL="285750" indent="-283464">
              <a:buFont typeface="Univers for KPMG Light" panose="020B0403020202020204" pitchFamily="34" charset="0"/>
              <a:buChar char="—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 marL="576072" indent="-228600">
              <a:buFont typeface="Univers for KPMG Light" panose="020B0403020202020204" pitchFamily="34" charset="0"/>
              <a:buChar char="-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20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1228163"/>
            <a:ext cx="3714750" cy="456247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4654551" y="1228163"/>
            <a:ext cx="3743325" cy="4580967"/>
          </a:xfrm>
        </p:spPr>
        <p:txBody>
          <a:bodyPr/>
          <a:lstStyle/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96147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1210796"/>
            <a:ext cx="3733800" cy="459833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 marL="0" indent="0">
              <a:buFont typeface="Univers for KPMG" charset="0"/>
              <a:buNone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 marL="285750" indent="-309600">
              <a:buFont typeface="Univers for KPMG Light" panose="020B0403020202020204" pitchFamily="34" charset="0"/>
              <a:buChar char="—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 marL="571500" indent="-248400">
              <a:buFont typeface="Univers for KPMG Light" panose="020B0403020202020204" pitchFamily="34" charset="0"/>
              <a:buChar char="-"/>
              <a:defRPr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 marL="896938" indent="-309600">
              <a:buFont typeface="Univers for KPMG Light" panose="020B0403020202020204" pitchFamily="34" charset="0"/>
              <a:buChar char="—"/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4654551" y="1210796"/>
            <a:ext cx="3743325" cy="4589463"/>
          </a:xfrm>
        </p:spPr>
        <p:txBody>
          <a:bodyPr/>
          <a:lstStyle/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27737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635" userDrawn="1">
          <p15:clr>
            <a:srgbClr val="FBAE40"/>
          </p15:clr>
        </p15:guide>
        <p15:guide id="4" orient="horz" pos="381" userDrawn="1">
          <p15:clr>
            <a:srgbClr val="FBAE40"/>
          </p15:clr>
        </p15:guide>
        <p15:guide id="5" orient="horz" pos="847" userDrawn="1">
          <p15:clr>
            <a:srgbClr val="FBAE40"/>
          </p15:clr>
        </p15:guide>
        <p15:guide id="6" orient="horz" pos="3769" userDrawn="1">
          <p15:clr>
            <a:srgbClr val="FBAE40"/>
          </p15:clr>
        </p15:guide>
        <p15:guide id="7" pos="480" userDrawn="1">
          <p15:clr>
            <a:srgbClr val="FBAE40"/>
          </p15:clr>
        </p15:guide>
        <p15:guide id="8" pos="52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1999" y="1218640"/>
            <a:ext cx="3743325" cy="4590490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defRPr b="1" i="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b="0" i="0">
                <a:solidFill>
                  <a:schemeClr val="tx2"/>
                </a:solidFill>
                <a:latin typeface="Univers for KPMG Light"/>
                <a:cs typeface="Univers for KPMG Light"/>
              </a:defRPr>
            </a:lvl2pPr>
            <a:lvl3pPr>
              <a:spcBef>
                <a:spcPts val="0"/>
              </a:spcBef>
              <a:defRPr b="0" i="0">
                <a:solidFill>
                  <a:schemeClr val="tx2"/>
                </a:solidFill>
                <a:latin typeface="Univers for KPMG Light"/>
                <a:cs typeface="Univers for KPMG Light"/>
              </a:defRPr>
            </a:lvl3pPr>
            <a:lvl4pPr>
              <a:spcBef>
                <a:spcPts val="0"/>
              </a:spcBef>
              <a:defRPr b="0" i="0">
                <a:solidFill>
                  <a:schemeClr val="tx2"/>
                </a:solidFill>
                <a:latin typeface="Univers for KPMG Light"/>
                <a:cs typeface="Univers for KPMG Light"/>
              </a:defRPr>
            </a:lvl4pPr>
            <a:lvl5pPr>
              <a:spcBef>
                <a:spcPts val="0"/>
              </a:spcBef>
              <a:defRPr lang="en-US" sz="1500" b="0" i="0" dirty="0" smtClean="0">
                <a:solidFill>
                  <a:schemeClr val="tx2"/>
                </a:solidFill>
                <a:latin typeface="Univers for KPMG Light"/>
                <a:cs typeface="Univers for KPMG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654551" y="1219667"/>
            <a:ext cx="3743325" cy="4589463"/>
          </a:xfrm>
        </p:spPr>
        <p:txBody>
          <a:bodyPr/>
          <a:lstStyle/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051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62001" y="1219763"/>
            <a:ext cx="7635875" cy="2186826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latin typeface="Univers for KPMG Light"/>
                <a:cs typeface="Univers for KPMG Ligh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2001" y="3619501"/>
            <a:ext cx="7635875" cy="21717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52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62000" y="3624702"/>
            <a:ext cx="2355273" cy="219339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403687" y="3624702"/>
            <a:ext cx="2352502" cy="219339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042603" y="3624701"/>
            <a:ext cx="2355273" cy="219339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762000" y="1220788"/>
            <a:ext cx="2355850" cy="2185987"/>
          </a:xfrm>
        </p:spPr>
        <p:txBody>
          <a:bodyPr/>
          <a:lstStyle/>
          <a:p>
            <a:pPr lvl="0"/>
            <a:endParaRPr lang="hu-HU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9"/>
          </p:nvPr>
        </p:nvSpPr>
        <p:spPr>
          <a:xfrm>
            <a:off x="3402301" y="1220788"/>
            <a:ext cx="2355850" cy="2185987"/>
          </a:xfrm>
        </p:spPr>
        <p:txBody>
          <a:bodyPr/>
          <a:lstStyle/>
          <a:p>
            <a:pPr lvl="0"/>
            <a:endParaRPr lang="hu-HU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0"/>
          </p:nvPr>
        </p:nvSpPr>
        <p:spPr>
          <a:xfrm>
            <a:off x="6042026" y="1220788"/>
            <a:ext cx="2355850" cy="2185987"/>
          </a:xfrm>
        </p:spPr>
        <p:txBody>
          <a:bodyPr/>
          <a:lstStyle/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90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635450" y="678180"/>
            <a:ext cx="1169781" cy="502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37703"/>
            <a:ext cx="6192982" cy="3252226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chemeClr val="bg1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2000" y="4589929"/>
            <a:ext cx="6165273" cy="313765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>
            <a:hlinkClick r:id="rId3"/>
          </p:cNvPr>
          <p:cNvSpPr/>
          <p:nvPr userDrawn="1"/>
        </p:nvSpPr>
        <p:spPr>
          <a:xfrm>
            <a:off x="6638795" y="5294089"/>
            <a:ext cx="2500849" cy="29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97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0" y="1228049"/>
            <a:ext cx="7635875" cy="4579938"/>
          </a:xfrm>
        </p:spPr>
        <p:txBody>
          <a:bodyPr/>
          <a:lstStyle/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051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313866" y="1216957"/>
            <a:ext cx="1413707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000" rIns="54000" bIns="54000" rtlCol="0" anchor="ctr" anchorCtr="0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54836" y="1216957"/>
            <a:ext cx="1415970" cy="589520"/>
          </a:xfrm>
          <a:prstGeom prst="homePlate">
            <a:avLst>
              <a:gd name="adj" fmla="val 34577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</a:t>
            </a:r>
            <a:br>
              <a:rPr lang="en-US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872897" y="1216957"/>
            <a:ext cx="1411445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000" rIns="54000" bIns="54000" rtlCol="0" anchor="ctr" anchorCtr="0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431927" y="1216957"/>
            <a:ext cx="1409183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0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6990961" y="1216957"/>
            <a:ext cx="1406916" cy="589520"/>
          </a:xfrm>
          <a:prstGeom prst="chevron">
            <a:avLst>
              <a:gd name="adj" fmla="val 34136"/>
            </a:avLst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0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3"/>
          </p:nvPr>
        </p:nvSpPr>
        <p:spPr bwMode="gray">
          <a:xfrm>
            <a:off x="6989072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/>
          </p:nvPr>
        </p:nvSpPr>
        <p:spPr bwMode="gray">
          <a:xfrm>
            <a:off x="769305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sz="1200"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/>
          </p:nvPr>
        </p:nvSpPr>
        <p:spPr bwMode="gray">
          <a:xfrm>
            <a:off x="2326073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/>
          </p:nvPr>
        </p:nvSpPr>
        <p:spPr bwMode="gray">
          <a:xfrm>
            <a:off x="3872897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8"/>
          </p:nvPr>
        </p:nvSpPr>
        <p:spPr bwMode="gray">
          <a:xfrm>
            <a:off x="5432305" y="2045718"/>
            <a:ext cx="1408805" cy="3755007"/>
          </a:xfrm>
          <a:prstGeom prst="rect">
            <a:avLst/>
          </a:prstGeom>
        </p:spPr>
        <p:txBody>
          <a:bodyPr lIns="0" tIns="45720" rIns="0" bIns="0"/>
          <a:lstStyle>
            <a:lvl1pPr>
              <a:spcBef>
                <a:spcPts val="0"/>
              </a:spcBef>
              <a:defRPr sz="1200"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 baseline="0"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sz="1200">
                <a:latin typeface="Univers for KPMG Light" panose="020B0403020202020204" pitchFamily="34" charset="0"/>
              </a:defRPr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44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949129" y="2752933"/>
            <a:ext cx="1245746" cy="1192053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 sz="1200">
                <a:solidFill>
                  <a:schemeClr val="bg1"/>
                </a:solidFill>
                <a:latin typeface="Univers for KPMG"/>
                <a:cs typeface="Univers for KPMG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762001" y="1425766"/>
            <a:ext cx="2885775" cy="161364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lIns="91440" tIns="45720" rIns="91440" bIns="4572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lang="en-US" sz="12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62000" y="1207995"/>
            <a:ext cx="2885771" cy="22365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5" name="AutoShape 20"/>
          <p:cNvSpPr>
            <a:spLocks noChangeArrowheads="1"/>
          </p:cNvSpPr>
          <p:nvPr userDrawn="1"/>
        </p:nvSpPr>
        <p:spPr bwMode="gray">
          <a:xfrm rot="2700000" flipH="1" flipV="1">
            <a:off x="4963484" y="3864445"/>
            <a:ext cx="396053" cy="359847"/>
          </a:xfrm>
          <a:prstGeom prst="rightArrow">
            <a:avLst>
              <a:gd name="adj1" fmla="val 63333"/>
              <a:gd name="adj2" fmla="val 49582"/>
            </a:avLst>
          </a:prstGeom>
          <a:solidFill>
            <a:srgbClr val="00338D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sz="1800" dirty="0">
              <a:solidFill>
                <a:srgbClr val="483698"/>
              </a:solidFill>
              <a:latin typeface="Univers for KPMG" panose="020B0603020202020204" pitchFamily="34" charset="0"/>
            </a:endParaRPr>
          </a:p>
        </p:txBody>
      </p:sp>
      <p:sp>
        <p:nvSpPr>
          <p:cNvPr id="37" name="AutoShape 20"/>
          <p:cNvSpPr>
            <a:spLocks noChangeArrowheads="1"/>
          </p:cNvSpPr>
          <p:nvPr userDrawn="1"/>
        </p:nvSpPr>
        <p:spPr bwMode="gray">
          <a:xfrm rot="18900000" flipV="1">
            <a:off x="3749594" y="3869736"/>
            <a:ext cx="408055" cy="349264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sz="1800" dirty="0">
              <a:solidFill>
                <a:srgbClr val="483698"/>
              </a:solidFill>
              <a:latin typeface="Univers for KPMG" panose="020B0603020202020204" pitchFamily="34" charset="0"/>
            </a:endParaRPr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47"/>
          </p:nvPr>
        </p:nvSpPr>
        <p:spPr bwMode="gray">
          <a:xfrm>
            <a:off x="762001" y="4157052"/>
            <a:ext cx="2885775" cy="1611738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lIns="91440" tIns="45720" rIns="91440" bIns="4572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lang="en-US" sz="12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3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762000" y="3939283"/>
            <a:ext cx="2885771" cy="223331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4" name="Text Placeholder 20"/>
          <p:cNvSpPr>
            <a:spLocks noGrp="1"/>
          </p:cNvSpPr>
          <p:nvPr>
            <p:ph type="body" sz="quarter" idx="49"/>
          </p:nvPr>
        </p:nvSpPr>
        <p:spPr bwMode="gray">
          <a:xfrm>
            <a:off x="5512102" y="1425766"/>
            <a:ext cx="2885775" cy="1613647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lIns="91440" tIns="45720" rIns="91440" bIns="4572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lang="en-US" sz="12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5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5512101" y="1207995"/>
            <a:ext cx="2885771" cy="208709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6" name="Text Placeholder 20"/>
          <p:cNvSpPr>
            <a:spLocks noGrp="1"/>
          </p:cNvSpPr>
          <p:nvPr>
            <p:ph type="body" sz="quarter" idx="51"/>
          </p:nvPr>
        </p:nvSpPr>
        <p:spPr bwMode="gray">
          <a:xfrm>
            <a:off x="5512102" y="4157052"/>
            <a:ext cx="2885775" cy="1611738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lIns="91440" tIns="45720" rIns="91440" bIns="45720"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spcBef>
                <a:spcPts val="0"/>
              </a:spcBef>
              <a:defRPr sz="120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spcBef>
                <a:spcPts val="0"/>
              </a:spcBef>
              <a:defRPr sz="1200">
                <a:solidFill>
                  <a:schemeClr val="tx2"/>
                </a:solidFill>
                <a:latin typeface="Univers for KPMG Light" panose="020B0403020202020204" pitchFamily="34" charset="0"/>
              </a:defRPr>
            </a:lvl4pPr>
            <a:lvl5pPr>
              <a:spcBef>
                <a:spcPts val="0"/>
              </a:spcBef>
              <a:defRPr lang="en-US" sz="12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7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5512101" y="3939282"/>
            <a:ext cx="2885771" cy="20839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200" b="1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AutoShape 20"/>
          <p:cNvSpPr>
            <a:spLocks noChangeArrowheads="1"/>
          </p:cNvSpPr>
          <p:nvPr userDrawn="1"/>
        </p:nvSpPr>
        <p:spPr bwMode="gray">
          <a:xfrm rot="2700000">
            <a:off x="3762968" y="2523068"/>
            <a:ext cx="382279" cy="377055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sz="1800" dirty="0">
              <a:solidFill>
                <a:srgbClr val="483698"/>
              </a:solidFill>
              <a:latin typeface="Univers for KPMG" panose="020B0603020202020204" pitchFamily="34" charset="0"/>
            </a:endParaRPr>
          </a:p>
        </p:txBody>
      </p:sp>
      <p:sp>
        <p:nvSpPr>
          <p:cNvPr id="36" name="AutoShape 20"/>
          <p:cNvSpPr>
            <a:spLocks noChangeArrowheads="1"/>
          </p:cNvSpPr>
          <p:nvPr userDrawn="1"/>
        </p:nvSpPr>
        <p:spPr bwMode="gray">
          <a:xfrm rot="18900000" flipH="1">
            <a:off x="4964093" y="2528613"/>
            <a:ext cx="393864" cy="365965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sz="1800" dirty="0">
              <a:solidFill>
                <a:srgbClr val="483698"/>
              </a:solidFill>
              <a:latin typeface="Univers for KPMG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19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62000" y="1210232"/>
            <a:ext cx="3733801" cy="38373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703619" y="1219757"/>
            <a:ext cx="3694257" cy="38286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62000" y="1598705"/>
            <a:ext cx="3733800" cy="4202577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4703619" y="1608231"/>
            <a:ext cx="3694257" cy="4193052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964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62000" y="1210793"/>
            <a:ext cx="3752850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 algn="l"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762000" y="3616042"/>
            <a:ext cx="3752850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 algn="l"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4694094" y="1210793"/>
            <a:ext cx="3703782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 algn="l"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2"/>
          </p:nvPr>
        </p:nvSpPr>
        <p:spPr>
          <a:xfrm>
            <a:off x="762000" y="1606736"/>
            <a:ext cx="3752850" cy="1508105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762000" y="4011988"/>
            <a:ext cx="3752850" cy="1780333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latin typeface="Univers for KPMG"/>
                <a:cs typeface="Univers for KPMG"/>
              </a:defRPr>
            </a:lvl1pPr>
            <a:lvl2pPr>
              <a:defRPr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34"/>
          </p:nvPr>
        </p:nvSpPr>
        <p:spPr bwMode="gray">
          <a:xfrm>
            <a:off x="4732194" y="3616042"/>
            <a:ext cx="3665683" cy="387856"/>
          </a:xfrm>
          <a:prstGeom prst="rect">
            <a:avLst/>
          </a:prstGeom>
          <a:solidFill>
            <a:srgbClr val="00338D"/>
          </a:solidFill>
          <a:ln w="12700">
            <a:noFill/>
          </a:ln>
        </p:spPr>
        <p:txBody>
          <a:bodyPr vert="horz" lIns="91440" tIns="0" rIns="0" bIns="0" rtlCol="0" anchor="ctr" anchorCtr="0">
            <a:normAutofit/>
          </a:bodyPr>
          <a:lstStyle>
            <a:lvl1pPr algn="l">
              <a:defRPr lang="en-US" sz="1400" b="1" i="0" kern="1200" noProof="0" dirty="0" smtClean="0">
                <a:solidFill>
                  <a:schemeClr val="bg1"/>
                </a:solidFill>
                <a:latin typeface="Univers for KPMG"/>
                <a:ea typeface="+mn-ea"/>
                <a:cs typeface="Univers for KPMG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4703619" y="1606736"/>
            <a:ext cx="3694257" cy="1508105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4703620" y="4011985"/>
            <a:ext cx="3694258" cy="1780333"/>
          </a:xfrm>
          <a:prstGeom prst="rect">
            <a:avLst/>
          </a:prstGeom>
        </p:spPr>
        <p:txBody>
          <a:bodyPr vert="horz" lIns="0" tIns="45720" rIns="0" bIns="0"/>
          <a:lstStyle>
            <a:lvl1pPr>
              <a:defRPr>
                <a:solidFill>
                  <a:schemeClr val="tx2"/>
                </a:solidFill>
                <a:latin typeface="Univers for KPMG"/>
                <a:cs typeface="Univers for KPMG"/>
              </a:defRPr>
            </a:lvl1pPr>
            <a:lvl2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432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66845" y="2259015"/>
            <a:ext cx="994760" cy="1125949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KPMG Blue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0 / 51 / 141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910820" y="2259015"/>
            <a:ext cx="994760" cy="1125949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Medium Blue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0 / 94 / 184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054795" y="2259015"/>
            <a:ext cx="994760" cy="1125949"/>
          </a:xfrm>
          <a:prstGeom prst="rect">
            <a:avLst/>
          </a:prstGeom>
          <a:solidFill>
            <a:srgbClr val="0091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Light Blue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0 / 145 / 218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766845" y="3675833"/>
            <a:ext cx="994760" cy="1125949"/>
          </a:xfrm>
          <a:prstGeom prst="rect">
            <a:avLst/>
          </a:prstGeom>
          <a:solidFill>
            <a:srgbClr val="483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Violet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72 / 54 / 152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910820" y="3675833"/>
            <a:ext cx="994760" cy="1125949"/>
          </a:xfrm>
          <a:prstGeom prst="rect">
            <a:avLst/>
          </a:prstGeom>
          <a:solidFill>
            <a:srgbClr val="470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Purple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71 / 10 / 104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054795" y="3675833"/>
            <a:ext cx="994760" cy="1125949"/>
          </a:xfrm>
          <a:prstGeom prst="rect">
            <a:avLst/>
          </a:prstGeom>
          <a:solidFill>
            <a:srgbClr val="6D2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Light Purple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109 / 32 / 119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65610" y="3675833"/>
            <a:ext cx="994760" cy="1125949"/>
          </a:xfrm>
          <a:prstGeom prst="rect">
            <a:avLst/>
          </a:prstGeom>
          <a:solidFill>
            <a:srgbClr val="00A3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Green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0 / 163 / 161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66845" y="5083271"/>
            <a:ext cx="994760" cy="665013"/>
          </a:xfrm>
          <a:prstGeom prst="rect">
            <a:avLst/>
          </a:prstGeom>
          <a:solidFill>
            <a:srgbClr val="009A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Dark</a:t>
            </a:r>
            <a:r>
              <a:rPr lang="en-US" sz="1000" baseline="0" dirty="0" smtClean="0">
                <a:latin typeface="Univers for KPMG" panose="020B0603020202020204" pitchFamily="34" charset="0"/>
                <a:cs typeface="KPMG Extralight"/>
              </a:rPr>
              <a:t> </a:t>
            </a:r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Green</a:t>
            </a:r>
          </a:p>
          <a:p>
            <a:pPr algn="ctr"/>
            <a:r>
              <a:rPr lang="en-US" sz="1000" dirty="0">
                <a:latin typeface="Univers for KPMG" panose="020B0603020202020204" pitchFamily="34" charset="0"/>
                <a:cs typeface="Univers for KPMG Cond"/>
              </a:rPr>
              <a:t>0</a:t>
            </a:r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 / 154 / 68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910820" y="5083271"/>
            <a:ext cx="994760" cy="665013"/>
          </a:xfrm>
          <a:prstGeom prst="rect">
            <a:avLst/>
          </a:prstGeom>
          <a:solidFill>
            <a:srgbClr val="43B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Light Green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67 / 176 / 42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054795" y="5083271"/>
            <a:ext cx="994760" cy="665013"/>
          </a:xfrm>
          <a:prstGeom prst="rect">
            <a:avLst/>
          </a:prstGeom>
          <a:solidFill>
            <a:srgbClr val="EA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Yellow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234 / 170 / 0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165610" y="5083271"/>
            <a:ext cx="994760" cy="665013"/>
          </a:xfrm>
          <a:prstGeom prst="rect">
            <a:avLst/>
          </a:prstGeom>
          <a:solidFill>
            <a:srgbClr val="F68D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Orange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246 / 141 / 46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76426" y="5083271"/>
            <a:ext cx="994760" cy="665013"/>
          </a:xfrm>
          <a:prstGeom prst="rect">
            <a:avLst/>
          </a:prstGeom>
          <a:solidFill>
            <a:srgbClr val="BC20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Red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188 / 32 / 75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387242" y="5083271"/>
            <a:ext cx="994760" cy="665013"/>
          </a:xfrm>
          <a:prstGeom prst="rect">
            <a:avLst/>
          </a:prstGeom>
          <a:solidFill>
            <a:srgbClr val="C60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KPMG Extralight"/>
              </a:rPr>
              <a:t>Pink</a:t>
            </a:r>
          </a:p>
          <a:p>
            <a:pPr algn="ctr"/>
            <a:r>
              <a:rPr lang="en-US" sz="1000" dirty="0" smtClean="0">
                <a:latin typeface="Univers for KPMG" panose="020B0603020202020204" pitchFamily="34" charset="0"/>
                <a:cs typeface="Univers for KPMG Cond"/>
              </a:rPr>
              <a:t>198 / 0 / 126</a:t>
            </a:r>
            <a:endParaRPr lang="en-US" sz="1000" dirty="0"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28676" y="2259015"/>
            <a:ext cx="788954" cy="11259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200" dirty="0" smtClean="0">
                <a:solidFill>
                  <a:srgbClr val="003087"/>
                </a:solidFill>
                <a:latin typeface="Univers for KPMG" panose="020B0603020202020204" pitchFamily="34" charset="0"/>
                <a:cs typeface="KPMG Extralight"/>
              </a:rPr>
              <a:t>Primary</a:t>
            </a:r>
            <a:endParaRPr lang="en-US" sz="1200" dirty="0">
              <a:solidFill>
                <a:srgbClr val="003087"/>
              </a:solidFill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28676" y="3675833"/>
            <a:ext cx="788954" cy="11259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200" dirty="0" smtClean="0">
                <a:solidFill>
                  <a:srgbClr val="003087"/>
                </a:solidFill>
                <a:latin typeface="Univers for KPMG" panose="020B0603020202020204" pitchFamily="34" charset="0"/>
                <a:cs typeface="KPMG Extralight"/>
              </a:rPr>
              <a:t>Secondary</a:t>
            </a:r>
            <a:endParaRPr lang="en-US" sz="1200" dirty="0">
              <a:solidFill>
                <a:srgbClr val="003087"/>
              </a:solidFill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28676" y="5308614"/>
            <a:ext cx="805800" cy="439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200" dirty="0" smtClean="0">
                <a:solidFill>
                  <a:srgbClr val="003087"/>
                </a:solidFill>
                <a:latin typeface="Univers for KPMG" panose="020B0603020202020204" pitchFamily="34" charset="0"/>
                <a:cs typeface="KPMG Extralight"/>
              </a:rPr>
              <a:t>Tertiary</a:t>
            </a:r>
            <a:endParaRPr lang="en-US" sz="1200" dirty="0">
              <a:solidFill>
                <a:srgbClr val="003087"/>
              </a:solidFill>
              <a:latin typeface="Univers for KPMG" panose="020B0603020202020204" pitchFamily="34" charset="0"/>
              <a:cs typeface="Univers for KPMG Cond"/>
            </a:endParaRPr>
          </a:p>
        </p:txBody>
      </p:sp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49301" y="378028"/>
            <a:ext cx="7632701" cy="583997"/>
          </a:xfrm>
        </p:spPr>
        <p:txBody>
          <a:bodyPr/>
          <a:lstStyle>
            <a:lvl1pPr>
              <a:lnSpc>
                <a:spcPts val="4400"/>
              </a:lnSpc>
              <a:defRPr/>
            </a:lvl1pPr>
          </a:lstStyle>
          <a:p>
            <a:r>
              <a:rPr lang="en-US" dirty="0" smtClean="0"/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232148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2" y="0"/>
            <a:ext cx="747713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1570328" y="3459664"/>
            <a:ext cx="17522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1200" b="1" kern="0" dirty="0" smtClean="0">
                <a:solidFill>
                  <a:srgbClr val="00338D"/>
                </a:solidFill>
                <a:ea typeface="Times New Roman" pitchFamily="18" charset="0"/>
                <a:cs typeface="Univers for KPMG"/>
              </a:rPr>
              <a:t>kpmg.</a:t>
            </a:r>
            <a:r>
              <a:rPr lang="hu-HU" sz="1200" b="1" kern="0" dirty="0" smtClean="0">
                <a:solidFill>
                  <a:srgbClr val="00338D"/>
                </a:solidFill>
                <a:ea typeface="Times New Roman" pitchFamily="18" charset="0"/>
                <a:cs typeface="Univers for KPMG"/>
              </a:rPr>
              <a:t>hu</a:t>
            </a:r>
            <a:endParaRPr lang="en-GB" sz="1200" b="1" kern="0" dirty="0">
              <a:solidFill>
                <a:srgbClr val="00338D"/>
              </a:solidFill>
              <a:cs typeface="Univers for KPMG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670" y="3755174"/>
            <a:ext cx="898681" cy="286990"/>
          </a:xfrm>
          <a:prstGeom prst="rect">
            <a:avLst/>
          </a:prstGeom>
        </p:spPr>
      </p:pic>
      <p:sp>
        <p:nvSpPr>
          <p:cNvPr id="12" name="Rectangle 11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3278661" y="3459664"/>
            <a:ext cx="1143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GB" sz="1200" b="1" kern="0" dirty="0" smtClean="0">
                <a:solidFill>
                  <a:srgbClr val="00338D"/>
                </a:solidFill>
                <a:ea typeface="Times New Roman" pitchFamily="18" charset="0"/>
                <a:cs typeface="Univers for KPMG"/>
              </a:rPr>
              <a:t>kpmg.com/app</a:t>
            </a:r>
            <a:endParaRPr lang="en-GB" sz="1200" b="1" kern="0" dirty="0">
              <a:solidFill>
                <a:srgbClr val="00338D"/>
              </a:solidFill>
              <a:cs typeface="Univers for KPMG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28" b="25637"/>
          <a:stretch/>
        </p:blipFill>
        <p:spPr>
          <a:xfrm>
            <a:off x="1447509" y="577893"/>
            <a:ext cx="1154846" cy="411480"/>
          </a:xfrm>
          <a:prstGeom prst="rect">
            <a:avLst/>
          </a:prstGeom>
        </p:spPr>
      </p:pic>
      <p:pic>
        <p:nvPicPr>
          <p:cNvPr id="2" name="Picture 1" title="KPMG Blog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16" y="3755174"/>
            <a:ext cx="266737" cy="266737"/>
          </a:xfrm>
          <a:prstGeom prst="rect">
            <a:avLst/>
          </a:prstGeom>
        </p:spPr>
      </p:pic>
      <p:pic>
        <p:nvPicPr>
          <p:cNvPr id="3" name="Picture 2" title="LinkedIn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28" y="3757442"/>
            <a:ext cx="266737" cy="266737"/>
          </a:xfrm>
          <a:prstGeom prst="rect">
            <a:avLst/>
          </a:prstGeom>
        </p:spPr>
      </p:pic>
      <p:pic>
        <p:nvPicPr>
          <p:cNvPr id="5" name="Picture 4" title="Facebook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24" y="3755174"/>
            <a:ext cx="266737" cy="266737"/>
          </a:xfrm>
          <a:prstGeom prst="rect">
            <a:avLst/>
          </a:prstGeom>
        </p:spPr>
      </p:pic>
      <p:pic>
        <p:nvPicPr>
          <p:cNvPr id="6" name="Picture 5" title="YouTube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20" y="3759461"/>
            <a:ext cx="266737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345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28" b="25637"/>
          <a:stretch/>
        </p:blipFill>
        <p:spPr>
          <a:xfrm>
            <a:off x="4194201" y="726910"/>
            <a:ext cx="1154846" cy="411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1" y="1337703"/>
            <a:ext cx="4775574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chemeClr val="tx2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97681" y="5056719"/>
            <a:ext cx="4775574" cy="277281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>
            <a:hlinkClick r:id="rId3"/>
          </p:cNvPr>
          <p:cNvSpPr/>
          <p:nvPr userDrawn="1"/>
        </p:nvSpPr>
        <p:spPr>
          <a:xfrm>
            <a:off x="6638795" y="6141099"/>
            <a:ext cx="2500849" cy="29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860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- Left dark vertical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4197366" y="678180"/>
            <a:ext cx="1169781" cy="502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1" y="1337703"/>
            <a:ext cx="4775574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97681" y="5056638"/>
            <a:ext cx="4775574" cy="24688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>
            <a:hlinkClick r:id="rId3"/>
          </p:cNvPr>
          <p:cNvSpPr/>
          <p:nvPr userDrawn="1"/>
        </p:nvSpPr>
        <p:spPr>
          <a:xfrm>
            <a:off x="6638795" y="6141099"/>
            <a:ext cx="2500849" cy="29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11497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Singular image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1932626" y="678180"/>
            <a:ext cx="1169781" cy="502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2558" y="5075768"/>
            <a:ext cx="6147499" cy="28871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>
            <a:hlinkClick r:id="rId3"/>
          </p:cNvPr>
          <p:cNvSpPr/>
          <p:nvPr userDrawn="1"/>
        </p:nvSpPr>
        <p:spPr>
          <a:xfrm>
            <a:off x="6638795" y="6099697"/>
            <a:ext cx="2500849" cy="298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4461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3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1932626" y="678180"/>
            <a:ext cx="1169781" cy="502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8"/>
            <a:ext cx="6165273" cy="25387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74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 - No imag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28" b="25637"/>
          <a:stretch/>
        </p:blipFill>
        <p:spPr>
          <a:xfrm>
            <a:off x="1934785" y="730812"/>
            <a:ext cx="1154846" cy="411480"/>
          </a:xfrm>
          <a:prstGeom prst="rect">
            <a:avLst/>
          </a:prstGeom>
        </p:spPr>
      </p:pic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31830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91DA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8"/>
            <a:ext cx="6165273" cy="288712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1932626" y="678180"/>
            <a:ext cx="1169781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6D2077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931" y="1347395"/>
            <a:ext cx="6192982" cy="3703320"/>
          </a:xfrm>
        </p:spPr>
        <p:txBody>
          <a:bodyPr anchor="t" anchorCtr="0"/>
          <a:lstStyle>
            <a:lvl1pPr>
              <a:lnSpc>
                <a:spcPct val="70000"/>
              </a:lnSpc>
              <a:defRPr sz="11000" b="0" i="0">
                <a:solidFill>
                  <a:srgbClr val="FFFFFF"/>
                </a:solidFill>
                <a:latin typeface="KPMG Extralight"/>
                <a:cs typeface="KPMG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41718" y="5075768"/>
            <a:ext cx="6165273" cy="245169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28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Univers for KPMG Light"/>
                <a:cs typeface="Univers for KPMG Ligh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" t="20408" b="21208"/>
          <a:stretch/>
        </p:blipFill>
        <p:spPr>
          <a:xfrm>
            <a:off x="1932626" y="678180"/>
            <a:ext cx="1169781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187331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think-cell Slide" r:id="rId30" imgW="216" imgH="216" progId="TCLayout.ActiveDocument.1">
                  <p:embed/>
                </p:oleObj>
              </mc:Choice>
              <mc:Fallback>
                <p:oleObj name="think-cell Slide" r:id="rId30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Shape 8"/>
          <p:cNvSpPr txBox="1">
            <a:spLocks/>
          </p:cNvSpPr>
          <p:nvPr userDrawn="1"/>
        </p:nvSpPr>
        <p:spPr>
          <a:xfrm>
            <a:off x="7196667" y="6379415"/>
            <a:ext cx="1201210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hu-HU" sz="1000" smtClean="0">
                <a:solidFill>
                  <a:schemeClr val="tx2"/>
                </a:solidFill>
                <a:latin typeface="Univers for KPMG"/>
                <a:ea typeface="Univers for KPMG"/>
                <a:cs typeface="Univers for KPMG"/>
              </a:rPr>
              <a:pPr algn="r"/>
              <a:t>‹#›</a:t>
            </a:fld>
            <a:endParaRPr lang="hu-HU" sz="1000" dirty="0">
              <a:solidFill>
                <a:schemeClr val="tx2"/>
              </a:solidFill>
              <a:latin typeface="Univers for KPMG"/>
              <a:ea typeface="Univers for KPMG"/>
              <a:cs typeface="Univers for KPMG"/>
            </a:endParaRPr>
          </a:p>
        </p:txBody>
      </p:sp>
      <p:sp>
        <p:nvSpPr>
          <p:cNvPr id="77" name="Shape 36"/>
          <p:cNvSpPr/>
          <p:nvPr userDrawn="1"/>
        </p:nvSpPr>
        <p:spPr>
          <a:xfrm>
            <a:off x="1731820" y="6347515"/>
            <a:ext cx="5818910" cy="25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">
                <a:solidFill>
                  <a:srgbClr val="004C97"/>
                </a:solidFill>
                <a:latin typeface="Univers for KPMG"/>
                <a:ea typeface="Univers for KPMG"/>
                <a:cs typeface="Univers for KPMG"/>
                <a:sym typeface="Univers for KPMG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hu-HU" sz="600" dirty="0" smtClean="0">
                <a:solidFill>
                  <a:schemeClr val="bg1">
                    <a:lumMod val="65000"/>
                  </a:schemeClr>
                </a:solidFill>
                <a:latin typeface="Univers for KPMG Light"/>
                <a:ea typeface="Univers for KPMG Light"/>
                <a:cs typeface="Univers for KPMG Light"/>
              </a:rPr>
              <a:t>© 2016 KPMG Tanácsadó Kft., a magyar jog alapján bejegyzett korlátolt felelősségű társaság, és egyben a független tagtársaságokból álló KPMG-hálózat magyar tagja, amely hálózat a KPMG International Cooperative-hez (“KPMG International”), a Svájci Államszövetség joga alapján bejegyzett jogi személyhez kapcsolódik. Minden jog fenntartva.</a:t>
            </a:r>
          </a:p>
        </p:txBody>
      </p:sp>
      <p:sp>
        <p:nvSpPr>
          <p:cNvPr id="78" name="Title Placeholder 77"/>
          <p:cNvSpPr>
            <a:spLocks noGrp="1"/>
          </p:cNvSpPr>
          <p:nvPr>
            <p:ph type="title"/>
          </p:nvPr>
        </p:nvSpPr>
        <p:spPr>
          <a:xfrm>
            <a:off x="762001" y="432905"/>
            <a:ext cx="7635875" cy="51679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1215102"/>
            <a:ext cx="7635875" cy="459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text </a:t>
            </a:r>
            <a:r>
              <a:rPr lang="hu-HU" dirty="0" err="1" smtClean="0"/>
              <a:t>styles</a:t>
            </a:r>
            <a:endParaRPr lang="hu-HU" dirty="0" smtClean="0"/>
          </a:p>
          <a:p>
            <a:pPr lvl="1"/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2"/>
            <a:r>
              <a:rPr lang="hu-HU" dirty="0" err="1" smtClean="0"/>
              <a:t>Third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3"/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pPr lvl="4"/>
            <a:r>
              <a:rPr lang="hu-HU" dirty="0" err="1" smtClean="0"/>
              <a:t>Fifth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0" b="24518"/>
          <a:stretch/>
        </p:blipFill>
        <p:spPr>
          <a:xfrm>
            <a:off x="710794" y="6290553"/>
            <a:ext cx="715758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7" r:id="rId2"/>
    <p:sldLayoutId id="2147483735" r:id="rId3"/>
    <p:sldLayoutId id="2147483736" r:id="rId4"/>
    <p:sldLayoutId id="2147483725" r:id="rId5"/>
    <p:sldLayoutId id="2147483726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38" r:id="rId12"/>
    <p:sldLayoutId id="2147483667" r:id="rId13"/>
    <p:sldLayoutId id="2147483668" r:id="rId14"/>
    <p:sldLayoutId id="2147483715" r:id="rId15"/>
    <p:sldLayoutId id="2147483714" r:id="rId16"/>
    <p:sldLayoutId id="2147483669" r:id="rId17"/>
    <p:sldLayoutId id="2147483716" r:id="rId18"/>
    <p:sldLayoutId id="2147483722" r:id="rId19"/>
    <p:sldLayoutId id="2147483670" r:id="rId20"/>
    <p:sldLayoutId id="2147483718" r:id="rId21"/>
    <p:sldLayoutId id="2147483719" r:id="rId22"/>
    <p:sldLayoutId id="2147483720" r:id="rId23"/>
    <p:sldLayoutId id="2147483721" r:id="rId24"/>
    <p:sldLayoutId id="2147483744" r:id="rId25"/>
    <p:sldLayoutId id="2147483748" r:id="rId26"/>
  </p:sldLayoutIdLst>
  <p:timing>
    <p:tnLst>
      <p:par>
        <p:cTn id="1" dur="indefinite" restart="never" nodeType="tmRoot"/>
      </p:par>
    </p:tnLst>
  </p:timing>
  <p:txStyles>
    <p:titleStyle>
      <a:lvl1pPr eaLnBrk="1" hangingPunct="1">
        <a:lnSpc>
          <a:spcPct val="70000"/>
        </a:lnSpc>
        <a:defRPr sz="5400" b="0" i="0">
          <a:solidFill>
            <a:schemeClr val="tx2"/>
          </a:solidFill>
          <a:latin typeface="KPMG Extralight"/>
          <a:cs typeface="KPMG Extralight"/>
        </a:defRPr>
      </a:lvl1pPr>
    </p:titleStyle>
    <p:bodyStyle>
      <a:lvl1pPr eaLnBrk="1" hangingPunct="1">
        <a:spcAft>
          <a:spcPts val="600"/>
        </a:spcAft>
        <a:defRPr sz="1500" b="1" i="0">
          <a:solidFill>
            <a:schemeClr val="tx2"/>
          </a:solidFill>
          <a:latin typeface="Univers for KPMG" panose="020B0603020202020204" pitchFamily="34" charset="0"/>
          <a:cs typeface="Univers for KPMG" panose="020B0603020202020204" pitchFamily="34" charset="0"/>
        </a:defRPr>
      </a:lvl1pPr>
      <a:lvl2pPr marL="0" indent="0" algn="l" eaLnBrk="1" hangingPunct="1">
        <a:spcAft>
          <a:spcPts val="600"/>
        </a:spcAft>
        <a:buFontTx/>
        <a:buNone/>
        <a:defRPr sz="1500" b="0" i="0">
          <a:solidFill>
            <a:schemeClr val="tx2"/>
          </a:solidFill>
          <a:latin typeface="Univers for KPMG Light" panose="020B0403020202020204" pitchFamily="34" charset="0"/>
          <a:cs typeface="Univers for KPMG Light" panose="020B0403020202020204" pitchFamily="34" charset="0"/>
        </a:defRPr>
      </a:lvl2pPr>
      <a:lvl3pPr marL="285750" indent="-283464" algn="l" eaLnBrk="1" hangingPunct="1">
        <a:spcAft>
          <a:spcPts val="600"/>
        </a:spcAft>
        <a:buClrTx/>
        <a:buFont typeface="Univers for KPMG Light" panose="020B0403020202020204" pitchFamily="34" charset="0"/>
        <a:buChar char="—"/>
        <a:defRPr sz="1500" b="0" i="0">
          <a:solidFill>
            <a:schemeClr val="tx2"/>
          </a:solidFill>
          <a:latin typeface="Univers for KPMG Light" panose="020B0403020202020204" pitchFamily="34" charset="0"/>
          <a:cs typeface="Univers for KPMG Light" panose="020B0403020202020204" pitchFamily="34" charset="0"/>
        </a:defRPr>
      </a:lvl3pPr>
      <a:lvl4pPr marL="571500" indent="-228600" algn="l" eaLnBrk="1" hangingPunct="1">
        <a:spcAft>
          <a:spcPts val="600"/>
        </a:spcAft>
        <a:buFont typeface="Univers for KPMG Light" panose="020B0403020202020204" pitchFamily="34" charset="0"/>
        <a:buChar char="-"/>
        <a:defRPr sz="1500" b="0" i="0" baseline="0">
          <a:solidFill>
            <a:schemeClr val="tx2"/>
          </a:solidFill>
          <a:latin typeface="Univers for KPMG Light" panose="020B0403020202020204" pitchFamily="34" charset="0"/>
          <a:cs typeface="Univers for KPMG Light" panose="020B0403020202020204" pitchFamily="34" charset="0"/>
        </a:defRPr>
      </a:lvl4pPr>
      <a:lvl5pPr marL="896938" indent="-283464" algn="l" eaLnBrk="1" hangingPunct="1">
        <a:spcAft>
          <a:spcPts val="600"/>
        </a:spcAft>
        <a:buFont typeface="Univers for KPMG Light" panose="020B0403020202020204" pitchFamily="34" charset="0"/>
        <a:buChar char="—"/>
        <a:defRPr lang="en-US" sz="1500" b="0" i="0" dirty="0" smtClean="0">
          <a:solidFill>
            <a:schemeClr val="tx2"/>
          </a:solidFill>
          <a:latin typeface="Univers for KPMG Light" panose="020B0403020202020204" pitchFamily="34" charset="0"/>
          <a:cs typeface="Univers for KPMG Light" panose="020B0403020202020204" pitchFamily="34" charset="0"/>
        </a:defRPr>
      </a:lvl5pPr>
      <a:lvl6pPr marL="1166813" indent="-228600" algn="l" eaLnBrk="1" hangingPunct="1">
        <a:spcAft>
          <a:spcPts val="600"/>
        </a:spcAft>
        <a:buFont typeface="Univers for KPMG Light" panose="020B0403020202020204" pitchFamily="34" charset="0"/>
        <a:buChar char="-"/>
        <a:defRPr lang="en-US" sz="1500" b="0" i="0" baseline="0" dirty="0" smtClean="0">
          <a:solidFill>
            <a:schemeClr val="tx2"/>
          </a:solidFill>
          <a:latin typeface="Univers for KPMG Light" panose="020B0403020202020204" pitchFamily="34" charset="0"/>
        </a:defRPr>
      </a:lvl6pPr>
      <a:lvl7pPr marL="1524000" indent="-283464" algn="l" eaLnBrk="1" hangingPunct="1">
        <a:spcAft>
          <a:spcPts val="600"/>
        </a:spcAft>
        <a:buFont typeface="Univers for KPMG Light" panose="020B0403020202020204" pitchFamily="34" charset="0"/>
        <a:buChar char="—"/>
        <a:defRPr lang="en-US" sz="1500" b="0" i="0" dirty="0" smtClean="0">
          <a:solidFill>
            <a:schemeClr val="tx2"/>
          </a:solidFill>
          <a:latin typeface="Univers for KPMG Light" panose="020B0403020202020204" pitchFamily="34" charset="0"/>
        </a:defRPr>
      </a:lvl7pPr>
      <a:lvl8pPr marL="1793875" indent="-228600" algn="l" eaLnBrk="1" hangingPunct="1">
        <a:spcAft>
          <a:spcPts val="600"/>
        </a:spcAft>
        <a:buFont typeface="Univers for KPMG Light" panose="020B0403020202020204" pitchFamily="34" charset="0"/>
        <a:buChar char="-"/>
        <a:tabLst>
          <a:tab pos="1793875" algn="l"/>
        </a:tabLst>
        <a:defRPr lang="en-US" sz="1500" b="0" i="0" baseline="0" dirty="0" smtClean="0">
          <a:solidFill>
            <a:schemeClr val="tx2"/>
          </a:solidFill>
          <a:latin typeface="Univers for KPMG Light" panose="020B0403020202020204" pitchFamily="34" charset="0"/>
        </a:defRPr>
      </a:lvl8pPr>
    </p:bodyStyle>
    <p:otherStyle/>
  </p:txStyles>
  <p:extLst mod="1">
    <p:ext uri="{27BBF7A9-308A-43DC-89C8-2F10F3537804}">
      <p15:sldGuideLst xmlns:p15="http://schemas.microsoft.com/office/powerpoint/2012/main">
        <p15:guide id="1" orient="horz" pos="600" userDrawn="1">
          <p15:clr>
            <a:srgbClr val="F26B43"/>
          </p15:clr>
        </p15:guide>
        <p15:guide id="2" pos="480" userDrawn="1">
          <p15:clr>
            <a:srgbClr val="F26B43"/>
          </p15:clr>
        </p15:guide>
        <p15:guide id="3" pos="5236" userDrawn="1">
          <p15:clr>
            <a:srgbClr val="F26B43"/>
          </p15:clr>
        </p15:guide>
        <p15:guide id="4" orient="horz" pos="296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  <p15:guide id="6" orient="horz" pos="3769" userDrawn="1">
          <p15:clr>
            <a:srgbClr val="F26B43"/>
          </p15:clr>
        </p15:guide>
        <p15:guide id="7" pos="2793" userDrawn="1">
          <p15:clr>
            <a:srgbClr val="F26B43"/>
          </p15:clr>
        </p15:guide>
        <p15:guide id="8" pos="29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66" r="17510" b="-166"/>
          <a:stretch/>
        </p:blipFill>
        <p:spPr>
          <a:xfrm>
            <a:off x="1588770" y="0"/>
            <a:ext cx="7555230" cy="6872112"/>
          </a:xfrm>
          <a:prstGeom prst="rect">
            <a:avLst/>
          </a:prstGeom>
        </p:spPr>
      </p:pic>
      <p:sp>
        <p:nvSpPr>
          <p:cNvPr id="2" name="Title 7"/>
          <p:cNvSpPr txBox="1">
            <a:spLocks/>
          </p:cNvSpPr>
          <p:nvPr/>
        </p:nvSpPr>
        <p:spPr>
          <a:xfrm>
            <a:off x="1948543" y="1392132"/>
            <a:ext cx="6192982" cy="3703320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70000"/>
              </a:lnSpc>
              <a:defRPr sz="5400" b="0" i="0">
                <a:solidFill>
                  <a:schemeClr val="tx2"/>
                </a:solidFill>
                <a:latin typeface="KPMG Extralight"/>
                <a:cs typeface="KPMG Extralight"/>
              </a:defRPr>
            </a:lvl1pPr>
          </a:lstStyle>
          <a:p>
            <a:pPr defTabSz="914400"/>
            <a:r>
              <a:rPr lang="hu-HU" sz="8800" dirty="0" smtClean="0"/>
              <a:t>Hiteles kommunikáció a CR jelentések tanúsításán keresztül</a:t>
            </a:r>
            <a:endParaRPr lang="hu-HU" sz="8800" kern="0" dirty="0">
              <a:solidFill>
                <a:srgbClr val="00338D"/>
              </a:solidFill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048256" y="5075769"/>
            <a:ext cx="6165273" cy="748088"/>
          </a:xfrm>
          <a:prstGeom prst="rect">
            <a:avLst/>
          </a:prstGeom>
        </p:spPr>
        <p:txBody>
          <a:bodyPr>
            <a:noAutofit/>
          </a:bodyPr>
          <a:lstStyle>
            <a:lvl1pPr eaLnBrk="1" hangingPunct="1">
              <a:spcAft>
                <a:spcPts val="600"/>
              </a:spcAft>
              <a:defRPr sz="1500" b="1" i="0">
                <a:solidFill>
                  <a:schemeClr val="tx2"/>
                </a:solidFill>
                <a:latin typeface="Univers for KPMG" panose="020B0603020202020204" pitchFamily="34" charset="0"/>
                <a:cs typeface="Univers for KPMG" panose="020B0603020202020204" pitchFamily="34" charset="0"/>
              </a:defRPr>
            </a:lvl1pPr>
            <a:lvl2pPr marL="0" indent="0" algn="l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 marL="285750" indent="-309600" algn="l" eaLnBrk="1" hangingPunct="1">
              <a:spcAft>
                <a:spcPts val="600"/>
              </a:spcAft>
              <a:buClrTx/>
              <a:buFont typeface="Univers for KPMG Light" panose="020B0403020202020204" pitchFamily="34" charset="0"/>
              <a:buChar char="—"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 marL="571500" indent="-248400" algn="l" eaLnBrk="1" hangingPunct="1">
              <a:spcAft>
                <a:spcPts val="600"/>
              </a:spcAft>
              <a:buFont typeface="Univers for KPMG Light" panose="020B0403020202020204" pitchFamily="34" charset="0"/>
              <a:buChar char="-"/>
              <a:defRPr sz="1500" b="0" i="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 marL="896938" indent="-309600" algn="l" eaLnBrk="1" hangingPunct="1">
              <a:spcAft>
                <a:spcPts val="600"/>
              </a:spcAft>
              <a:buFont typeface="Univers for KPMG Light" panose="020B0403020202020204" pitchFamily="34" charset="0"/>
              <a:buChar char="—"/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 marL="1166813" indent="-247650" algn="l" eaLnBrk="1" hangingPunct="1">
              <a:spcAft>
                <a:spcPts val="600"/>
              </a:spcAft>
              <a:buFont typeface="Univers for KPMG Light" panose="020B0403020202020204" pitchFamily="34" charset="0"/>
              <a:buChar char="-"/>
              <a:defRPr lang="en-US" sz="15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</a:defRPr>
            </a:lvl6pPr>
            <a:lvl7pPr marL="1524000" indent="-309563" algn="l" eaLnBrk="1" hangingPunct="1">
              <a:spcAft>
                <a:spcPts val="600"/>
              </a:spcAft>
              <a:buFont typeface="Univers for KPMG Light" panose="020B0403020202020204" pitchFamily="34" charset="0"/>
              <a:buChar char="—"/>
              <a:defRPr lang="en-US" sz="1500" b="0" i="0" dirty="0" smtClean="0">
                <a:solidFill>
                  <a:schemeClr val="tx2"/>
                </a:solidFill>
                <a:latin typeface="Univers for KPMG Light" panose="020B0403020202020204" pitchFamily="34" charset="0"/>
              </a:defRPr>
            </a:lvl7pPr>
            <a:lvl8pPr marL="1793875" indent="-247650" algn="l" eaLnBrk="1" hangingPunct="1">
              <a:spcAft>
                <a:spcPts val="600"/>
              </a:spcAft>
              <a:buFont typeface="Univers for KPMG Light" panose="020B0403020202020204" pitchFamily="34" charset="0"/>
              <a:buChar char="-"/>
              <a:tabLst>
                <a:tab pos="1793875" algn="l"/>
              </a:tabLst>
              <a:defRPr lang="en-US" sz="1500" b="0" i="0" baseline="0" dirty="0" smtClean="0">
                <a:solidFill>
                  <a:schemeClr val="tx2"/>
                </a:solidFill>
                <a:latin typeface="Univers for KPMG Light" panose="020B0403020202020204" pitchFamily="34" charset="0"/>
              </a:defRPr>
            </a:lvl8pPr>
          </a:lstStyle>
          <a:p>
            <a:pPr defTabSz="914400">
              <a:spcBef>
                <a:spcPts val="200"/>
              </a:spcBef>
            </a:pPr>
            <a:r>
              <a:rPr lang="hu-HU" sz="1000" kern="0" dirty="0" smtClean="0">
                <a:solidFill>
                  <a:srgbClr val="00338D"/>
                </a:solidFill>
                <a:latin typeface="Univers for KPMG"/>
                <a:cs typeface="Univers for KPMG"/>
              </a:rPr>
              <a:t>HBLF Üzleti Reggeli: Etikus vállalat megjelenés és kommunikáció</a:t>
            </a:r>
          </a:p>
          <a:p>
            <a:pPr defTabSz="914400">
              <a:spcBef>
                <a:spcPts val="200"/>
              </a:spcBef>
            </a:pPr>
            <a:r>
              <a:rPr lang="hu-HU" sz="1000" kern="0" dirty="0" smtClean="0">
                <a:solidFill>
                  <a:srgbClr val="00338D"/>
                </a:solidFill>
                <a:latin typeface="Univers for KPMG"/>
                <a:cs typeface="Univers for KPMG"/>
              </a:rPr>
              <a:t>—</a:t>
            </a:r>
          </a:p>
          <a:p>
            <a:pPr defTabSz="914400">
              <a:spcBef>
                <a:spcPts val="200"/>
              </a:spcBef>
            </a:pPr>
            <a:r>
              <a:rPr lang="hu-HU" sz="1000" kern="0" dirty="0" smtClean="0">
                <a:solidFill>
                  <a:srgbClr val="00338D"/>
                </a:solidFill>
                <a:latin typeface="Univers for KPMG"/>
                <a:cs typeface="Univers for KPMG"/>
              </a:rPr>
              <a:t>Szabó István, 2016. május 27.</a:t>
            </a:r>
            <a:endParaRPr lang="hu-HU" sz="1000" kern="0" dirty="0">
              <a:solidFill>
                <a:srgbClr val="00338D"/>
              </a:solidFill>
              <a:latin typeface="Univers for KPMG"/>
              <a:cs typeface="Univers for KPMG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28" b="25637"/>
          <a:stretch/>
        </p:blipFill>
        <p:spPr>
          <a:xfrm>
            <a:off x="1934785" y="730812"/>
            <a:ext cx="115484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1" y="432905"/>
            <a:ext cx="8125395" cy="516795"/>
          </a:xfrm>
        </p:spPr>
        <p:txBody>
          <a:bodyPr/>
          <a:lstStyle/>
          <a:p>
            <a:r>
              <a:rPr lang="hu-HU" b="1" dirty="0" smtClean="0"/>
              <a:t>Tanúsítás módja: </a:t>
            </a:r>
            <a:r>
              <a:rPr lang="hu-HU" dirty="0" smtClean="0"/>
              <a:t>Nemzetközi keretrendszerek</a:t>
            </a:r>
            <a:endParaRPr lang="hu-HU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3931" y="1246804"/>
            <a:ext cx="4161606" cy="45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hu-HU" alt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Módszerek és keretrendszerek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Céltól és a vizsgálatba bevont területtől függően változó módszerek és keretrendszerek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Több nemzetközi keretrendszer:</a:t>
            </a:r>
          </a:p>
          <a:p>
            <a:pPr marL="685800" lvl="2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ISAE 3000</a:t>
            </a:r>
          </a:p>
          <a:p>
            <a:pPr marL="685800" lvl="2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AA1000 AS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Tanúsítók: </a:t>
            </a:r>
          </a:p>
          <a:p>
            <a:pPr marL="76200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Könyvvizsgálók </a:t>
            </a:r>
          </a:p>
          <a:p>
            <a:pPr marL="76200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Tanúsító szervezetek </a:t>
            </a:r>
          </a:p>
          <a:p>
            <a:pPr marL="76200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CSR tanácsadók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Tanúsítási fokok:</a:t>
            </a:r>
          </a:p>
          <a:p>
            <a:pPr marL="685800" lvl="2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Korlátozott bizonyosság (limited)</a:t>
            </a:r>
          </a:p>
          <a:p>
            <a:pPr marL="685800" lvl="2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Elfogadható bizonyosság (reasonable)</a:t>
            </a:r>
            <a:endParaRPr lang="hu-HU" altLang="hu-HU" sz="14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4943" y="1543050"/>
            <a:ext cx="3332933" cy="19240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ISAE 3000</a:t>
            </a:r>
          </a:p>
          <a:p>
            <a:pPr marL="285750" indent="-285750" fontAlgn="base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hu-HU" sz="12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Általános módszertan</a:t>
            </a:r>
          </a:p>
          <a:p>
            <a:pPr marL="285750" indent="-285750" fontAlgn="base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hu-HU" sz="12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Az </a:t>
            </a:r>
            <a:r>
              <a:rPr lang="hu-HU" sz="1200" i="1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International Auditing and Assurance Standards  Board (IAASB) </a:t>
            </a:r>
            <a:r>
              <a:rPr lang="hu-HU" sz="12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dolgozta ki</a:t>
            </a:r>
          </a:p>
          <a:p>
            <a:pPr marL="285750" indent="-285750" fontAlgn="base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Bejegyzett könyvvizsgálók </a:t>
            </a: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adhatnak </a:t>
            </a:r>
            <a:r>
              <a:rPr lang="hu-HU" sz="12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ki </a:t>
            </a: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ISAE 3000-nek megfelelő tanúsítást</a:t>
            </a:r>
            <a:endParaRPr lang="hu-HU" sz="12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64942" y="3684017"/>
            <a:ext cx="3332933" cy="2409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14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AA1000 AS</a:t>
            </a:r>
            <a:endParaRPr lang="hu-HU" sz="1400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  <a:p>
            <a:pPr marL="285750" indent="-285750" fontAlgn="base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Az AccountAbility elvein alapul (AA1000APS 2008)</a:t>
            </a:r>
            <a:endParaRPr lang="hu-HU" sz="12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  <a:p>
            <a:pPr marL="285750" indent="-285750" fontAlgn="base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Az AccountAbility dolgozta ki, amely egy tanácsadói szolgáltatásokat is kínáló </a:t>
            </a: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think tank</a:t>
            </a:r>
            <a:endParaRPr lang="hu-HU" sz="12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  <a:p>
            <a:pPr marL="285750" indent="-285750" fontAlgn="base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Hangsúlyt arra fektet, hogy a fenntarthatósági jelentés mennyire válaszol az érintettek </a:t>
            </a: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kérdéseire</a:t>
            </a:r>
            <a:endParaRPr lang="hu-HU" sz="12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102" y="6094701"/>
            <a:ext cx="6276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Forrás: GRI: The external assurance of sustainability reporting</a:t>
            </a:r>
          </a:p>
        </p:txBody>
      </p:sp>
    </p:spTree>
    <p:extLst>
      <p:ext uri="{BB962C8B-B14F-4D97-AF65-F5344CB8AC3E}">
        <p14:creationId xmlns:p14="http://schemas.microsoft.com/office/powerpoint/2010/main" val="40482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1" y="432905"/>
            <a:ext cx="8125395" cy="516795"/>
          </a:xfrm>
        </p:spPr>
        <p:txBody>
          <a:bodyPr/>
          <a:lstStyle/>
          <a:p>
            <a:r>
              <a:rPr lang="hu-HU" b="1" dirty="0" smtClean="0"/>
              <a:t>Tanúsítás módja: </a:t>
            </a:r>
            <a:r>
              <a:rPr lang="hu-HU" dirty="0" smtClean="0"/>
              <a:t>KPMG </a:t>
            </a:r>
            <a:r>
              <a:rPr lang="hu-HU" dirty="0" smtClean="0"/>
              <a:t>módszertan</a:t>
            </a:r>
            <a:endParaRPr lang="hu-HU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7544" y="1256379"/>
            <a:ext cx="4344486" cy="45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hu-HU" alt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KPMG módszertan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KPMG Sustainability Assurance Manual (KSAM)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ISAE 3000-en alapul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Kimenetek:</a:t>
            </a:r>
          </a:p>
          <a:p>
            <a:pPr marL="62865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Courier New" panose="02070309020205020404" pitchFamily="49" charset="0"/>
              <a:buChar char="o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Tanúsító levél: </a:t>
            </a:r>
          </a:p>
          <a:p>
            <a:pPr marL="892175" lvl="2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Wingdings" panose="05000000000000000000" pitchFamily="2" charset="2"/>
              <a:buChar char="ü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Tanúsítja a jelentés megfelelését</a:t>
            </a:r>
          </a:p>
          <a:p>
            <a:pPr marL="892175" lvl="2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Wingdings" panose="05000000000000000000" pitchFamily="2" charset="2"/>
              <a:buChar char="ü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Publikus, a jelentés végéhez szokták csatolni</a:t>
            </a:r>
          </a:p>
          <a:p>
            <a:pPr marL="62865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Courier New" panose="02070309020205020404" pitchFamily="49" charset="0"/>
              <a:buChar char="o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Menedzsment riport: </a:t>
            </a:r>
          </a:p>
          <a:p>
            <a:pPr marL="892175" lvl="2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Wingdings" panose="05000000000000000000" pitchFamily="2" charset="2"/>
              <a:buChar char="ü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Javaslatokat tartalmaz, amely a jelentés tartalmi vagy formai fejlesztésére, valamint a jelentést összeállító folyamat további fejlesztését</a:t>
            </a:r>
          </a:p>
          <a:p>
            <a:pPr marL="892175" lvl="2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Wingdings" panose="05000000000000000000" pitchFamily="2" charset="2"/>
              <a:buChar char="ü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Nem publikus, csak a vállalat</a:t>
            </a:r>
            <a:b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</a:b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vezetőinek szól 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endParaRPr lang="hu-HU" altLang="hu-HU" sz="14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470549"/>
            <a:ext cx="4349338" cy="43366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55028" y="4810830"/>
            <a:ext cx="4874672" cy="128016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38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1" y="432905"/>
            <a:ext cx="8125395" cy="516795"/>
          </a:xfrm>
        </p:spPr>
        <p:txBody>
          <a:bodyPr/>
          <a:lstStyle/>
          <a:p>
            <a:r>
              <a:rPr lang="hu-HU" b="1" dirty="0" smtClean="0"/>
              <a:t>Tanúsítás módja: </a:t>
            </a:r>
            <a:r>
              <a:rPr lang="hu-HU" dirty="0" smtClean="0"/>
              <a:t>KPMG </a:t>
            </a:r>
            <a:r>
              <a:rPr lang="hu-HU" dirty="0" smtClean="0"/>
              <a:t>módszertan</a:t>
            </a:r>
            <a:endParaRPr lang="hu-HU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67544" y="1256378"/>
            <a:ext cx="3961581" cy="497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hu-HU" alt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Audit program 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Az adatok önmagában nem hordoznak kiemelkedő információt, a definíciók és a narratíva teszik teljessé a képet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Az audit programot meghatározza:</a:t>
            </a:r>
          </a:p>
          <a:p>
            <a:pPr marL="76200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Definíciók</a:t>
            </a:r>
          </a:p>
          <a:p>
            <a:pPr marL="76200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Narratívák</a:t>
            </a:r>
          </a:p>
          <a:p>
            <a:pPr marL="76200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Adatok elemzése, pl. trendek felismerése</a:t>
            </a:r>
          </a:p>
          <a:p>
            <a:pPr marL="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Az audit program az előzetes elemzések alapján leginkább fontos vagy kritikus területekre fókuszál</a:t>
            </a:r>
          </a:p>
          <a:p>
            <a:pPr marL="76200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Működés szempontjából meghatározó</a:t>
            </a:r>
          </a:p>
          <a:p>
            <a:pPr marL="76200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Kockázat miatt meghatározó</a:t>
            </a:r>
          </a:p>
          <a:p>
            <a:pPr marL="762000" lvl="1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Jövőbeli fejlődési tervek miatt meghatározó</a:t>
            </a: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endParaRPr lang="hu-HU" altLang="hu-HU" sz="1400" dirty="0" smtClean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  <a:p>
            <a:pPr marL="285750" indent="-285750" eaLnBrk="1" fontAlgn="base" hangingPunct="1">
              <a:lnSpc>
                <a:spcPct val="120000"/>
              </a:lnSpc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endParaRPr lang="hu-HU" altLang="hu-HU" sz="14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470549"/>
            <a:ext cx="4349338" cy="43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1" y="432905"/>
            <a:ext cx="8125395" cy="516795"/>
          </a:xfrm>
        </p:spPr>
        <p:txBody>
          <a:bodyPr/>
          <a:lstStyle/>
          <a:p>
            <a:r>
              <a:rPr lang="hu-HU" b="1" dirty="0" smtClean="0"/>
              <a:t>Tanúsítás módja: </a:t>
            </a:r>
            <a:r>
              <a:rPr lang="hu-HU" dirty="0" smtClean="0"/>
              <a:t>KPMG </a:t>
            </a:r>
            <a:r>
              <a:rPr lang="hu-HU" dirty="0" smtClean="0"/>
              <a:t>tapasztalatok</a:t>
            </a:r>
            <a:endParaRPr lang="hu-H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36424"/>
              </p:ext>
            </p:extLst>
          </p:nvPr>
        </p:nvGraphicFramePr>
        <p:xfrm>
          <a:off x="272479" y="1497426"/>
          <a:ext cx="8125396" cy="477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8846"/>
                <a:gridCol w="541655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b="1" kern="1200" dirty="0" smtClean="0">
                          <a:solidFill>
                            <a:schemeClr val="bg1"/>
                          </a:solidFill>
                          <a:latin typeface="Univers for KPMG Cond" panose="020B0606020202020204" pitchFamily="34" charset="0"/>
                          <a:ea typeface="+mn-ea"/>
                          <a:cs typeface="+mn-cs"/>
                        </a:rPr>
                        <a:t>Jellemző hibák</a:t>
                      </a:r>
                      <a:endParaRPr lang="hu-HU" sz="1600" b="1" kern="1200" dirty="0">
                        <a:solidFill>
                          <a:schemeClr val="bg1"/>
                        </a:solidFill>
                        <a:latin typeface="Univers for KPMG Cond" panose="020B0606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kern="1200" dirty="0" smtClean="0">
                          <a:solidFill>
                            <a:schemeClr val="bg1"/>
                          </a:solidFill>
                          <a:latin typeface="Univers for KPMG Cond" panose="020B0606020202020204" pitchFamily="34" charset="0"/>
                          <a:ea typeface="+mn-ea"/>
                          <a:cs typeface="+mn-cs"/>
                        </a:rPr>
                        <a:t>Fejlesztési javaslatok</a:t>
                      </a:r>
                      <a:endParaRPr lang="hu-HU" sz="1600" b="1" kern="1200" dirty="0">
                        <a:solidFill>
                          <a:schemeClr val="bg1"/>
                        </a:solidFill>
                        <a:latin typeface="Univers for KPMG Cond" panose="020B0606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solidFill>
                            <a:schemeClr val="tx2"/>
                          </a:solidFill>
                        </a:rPr>
                        <a:t>Adatok manuális nyilvántartása és összesítése</a:t>
                      </a:r>
                      <a:endParaRPr lang="hu-HU" sz="13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solidFill>
                            <a:schemeClr val="tx2"/>
                          </a:solidFill>
                        </a:rPr>
                        <a:t>CR jelentésbe szánt adatok nyilvántartása valamilyen</a:t>
                      </a:r>
                      <a:r>
                        <a:rPr lang="hu-HU" sz="1300" baseline="0" dirty="0" smtClean="0">
                          <a:solidFill>
                            <a:schemeClr val="tx2"/>
                          </a:solidFill>
                        </a:rPr>
                        <a:t> vállalat-irányítási rendszerben, amely automatikusan tud szűrni és aggregálni</a:t>
                      </a:r>
                      <a:endParaRPr lang="hu-H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solidFill>
                            <a:schemeClr val="tx2"/>
                          </a:solidFill>
                        </a:rPr>
                        <a:t>Újraközlések</a:t>
                      </a:r>
                      <a:r>
                        <a:rPr lang="hu-HU" sz="1300" b="1" baseline="0" dirty="0" smtClean="0">
                          <a:solidFill>
                            <a:schemeClr val="tx2"/>
                          </a:solidFill>
                        </a:rPr>
                        <a:t> az adat meghatározásának módszertani változása miatt</a:t>
                      </a:r>
                      <a:endParaRPr lang="hu-HU" sz="13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solidFill>
                            <a:schemeClr val="tx2"/>
                          </a:solidFill>
                        </a:rPr>
                        <a:t>A CR jelentés elkészítéséhez</a:t>
                      </a:r>
                      <a:r>
                        <a:rPr lang="hu-HU" sz="1300" baseline="0" dirty="0" smtClean="0">
                          <a:solidFill>
                            <a:schemeClr val="tx2"/>
                          </a:solidFill>
                        </a:rPr>
                        <a:t> kézikönyv használata, amely definiálja, hogy melyik indikátorhoz milyen adat szerepel (pl. munkatársak száma aktív + passzív munkatársak számának felel meg), és ezekért az adatokért milyen munkakörű munkatárs felel</a:t>
                      </a:r>
                      <a:endParaRPr lang="hu-H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solidFill>
                            <a:schemeClr val="tx2"/>
                          </a:solidFill>
                        </a:rPr>
                        <a:t>GRI-megfelelés</a:t>
                      </a:r>
                      <a:endParaRPr lang="hu-HU" sz="13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solidFill>
                            <a:schemeClr val="tx2"/>
                          </a:solidFill>
                        </a:rPr>
                        <a:t>Alapelveknek és definícióknak való pontosabb, magasabb szintű megfelelés</a:t>
                      </a:r>
                      <a:endParaRPr lang="hu-H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solidFill>
                            <a:schemeClr val="tx2"/>
                          </a:solidFill>
                        </a:rPr>
                        <a:t>Kiegyensúlyozottság hiánya, pl. negatív</a:t>
                      </a:r>
                      <a:r>
                        <a:rPr lang="hu-HU" sz="1300" b="1" baseline="0" dirty="0" smtClean="0">
                          <a:solidFill>
                            <a:schemeClr val="tx2"/>
                          </a:solidFill>
                        </a:rPr>
                        <a:t> eredmények kihagyása</a:t>
                      </a:r>
                      <a:endParaRPr lang="hu-HU" sz="13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solidFill>
                            <a:schemeClr val="tx2"/>
                          </a:solidFill>
                        </a:rPr>
                        <a:t>Vállalat</a:t>
                      </a:r>
                      <a:r>
                        <a:rPr lang="hu-HU" sz="1300" baseline="0" dirty="0" smtClean="0">
                          <a:solidFill>
                            <a:schemeClr val="tx2"/>
                          </a:solidFill>
                        </a:rPr>
                        <a:t>i vezetők látásmódjának fejlesztése, a transzparencia értékével és a fejlődési lehetőségekkel kapcsolatban</a:t>
                      </a:r>
                      <a:endParaRPr lang="hu-H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solidFill>
                            <a:schemeClr val="tx2"/>
                          </a:solidFill>
                        </a:rPr>
                        <a:t>Időszerűség hiánya, pl. nem rendszeres időközönként megjelenő jelentések</a:t>
                      </a:r>
                      <a:endParaRPr lang="hu-HU" sz="13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solidFill>
                            <a:schemeClr val="tx2"/>
                          </a:solidFill>
                        </a:rPr>
                        <a:t>A CR jelentés megjelenési</a:t>
                      </a:r>
                      <a:r>
                        <a:rPr lang="hu-HU" sz="1300" baseline="0" dirty="0" smtClean="0">
                          <a:solidFill>
                            <a:schemeClr val="tx2"/>
                          </a:solidFill>
                        </a:rPr>
                        <a:t> idejének előzetes meghatározása, évente vagy kétévente és a jelentést összeállítását támogató folyamatok ehhez való igazítása</a:t>
                      </a:r>
                      <a:endParaRPr lang="hu-H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solidFill>
                            <a:schemeClr val="tx2"/>
                          </a:solidFill>
                        </a:rPr>
                        <a:t>Felsővezetői</a:t>
                      </a:r>
                      <a:r>
                        <a:rPr lang="hu-HU" sz="1300" b="1" baseline="0" dirty="0" smtClean="0">
                          <a:solidFill>
                            <a:schemeClr val="tx2"/>
                          </a:solidFill>
                        </a:rPr>
                        <a:t> bevonás hiánya</a:t>
                      </a:r>
                      <a:endParaRPr lang="hu-HU" sz="13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solidFill>
                            <a:schemeClr val="tx2"/>
                          </a:solidFill>
                        </a:rPr>
                        <a:t>A konzisztens álláspont</a:t>
                      </a:r>
                      <a:r>
                        <a:rPr lang="hu-HU" sz="1300" baseline="0" dirty="0" smtClean="0">
                          <a:solidFill>
                            <a:schemeClr val="tx2"/>
                          </a:solidFill>
                        </a:rPr>
                        <a:t> és kommunikáció részeként fontos a vezetők bevonása a tartalom kialakítása és validálása során</a:t>
                      </a:r>
                      <a:endParaRPr lang="hu-H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300" b="1" dirty="0" smtClean="0">
                          <a:solidFill>
                            <a:schemeClr val="tx2"/>
                          </a:solidFill>
                        </a:rPr>
                        <a:t>Vállalások megvalósításának hiánya</a:t>
                      </a:r>
                      <a:endParaRPr lang="hu-HU" sz="13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solidFill>
                            <a:schemeClr val="tx2"/>
                          </a:solidFill>
                        </a:rPr>
                        <a:t>A CR</a:t>
                      </a:r>
                      <a:r>
                        <a:rPr lang="hu-HU" sz="1300" baseline="0" dirty="0" smtClean="0">
                          <a:solidFill>
                            <a:schemeClr val="tx2"/>
                          </a:solidFill>
                        </a:rPr>
                        <a:t> jelentésben közölt vállalásoknak illeszkedniük kell a vállalat stratégiai céljaihoz, hogy azok ne csak a CR jelentés miatt valósuljanak meg, hanem értéket képviseljenek a vállalat számára</a:t>
                      </a:r>
                      <a:endParaRPr lang="hu-HU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0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dy100.independent.co.uk/image/25426-sq3ib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t="18470" r="15850" b="23855"/>
          <a:stretch/>
        </p:blipFill>
        <p:spPr bwMode="auto">
          <a:xfrm>
            <a:off x="2068830" y="1741083"/>
            <a:ext cx="5029200" cy="23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97384" y="4328145"/>
            <a:ext cx="6477120" cy="1767855"/>
          </a:xfrm>
          <a:prstGeom prst="rect">
            <a:avLst/>
          </a:prstGeom>
        </p:spPr>
        <p:txBody>
          <a:bodyPr/>
          <a:lstStyle>
            <a:lvl1pPr eaLnBrk="1" hangingPunct="1">
              <a:spcAft>
                <a:spcPts val="600"/>
              </a:spcAft>
              <a:defRPr sz="1500" b="1" i="0">
                <a:solidFill>
                  <a:schemeClr val="tx2"/>
                </a:solidFill>
                <a:latin typeface="Univers for KPMG" panose="020B0603020202020204" pitchFamily="34" charset="0"/>
                <a:cs typeface="Univers for KPMG" panose="020B0603020202020204" pitchFamily="34" charset="0"/>
              </a:defRPr>
            </a:lvl1pPr>
            <a:lvl2pPr marL="0" indent="0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 marL="285750" indent="-285750" eaLnBrk="1" hangingPunct="1">
              <a:spcAft>
                <a:spcPts val="600"/>
              </a:spcAft>
              <a:buClrTx/>
              <a:buFont typeface="Univers for KPMG"/>
              <a:buChar char="—"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 marL="571500" indent="-228600" eaLnBrk="1" hangingPunct="1">
              <a:spcAft>
                <a:spcPts val="600"/>
              </a:spcAft>
              <a:buFont typeface="Univers for KPMG"/>
              <a:buChar char="-"/>
              <a:defRPr sz="1500" b="0" i="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 eaLnBrk="1" hangingPunct="1">
              <a:spcAft>
                <a:spcPts val="600"/>
              </a:spcAft>
              <a:defRPr sz="1500" b="0" i="0">
                <a:solidFill>
                  <a:schemeClr val="accent5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pPr lvl="1" defTabSz="914400"/>
            <a:r>
              <a:rPr lang="hu-HU" altLang="en-US" sz="1100" kern="0" dirty="0" smtClean="0">
                <a:solidFill>
                  <a:prstClr val="white">
                    <a:lumMod val="65000"/>
                  </a:prstClr>
                </a:solidFill>
                <a:latin typeface="Univers for KPMG" panose="020B0603020202020204" pitchFamily="34" charset="0"/>
              </a:rPr>
              <a:t>© 2016 KPMG </a:t>
            </a:r>
            <a:r>
              <a:rPr lang="hu-HU" altLang="en-US" sz="1100" kern="0" dirty="0" smtClean="0">
                <a:solidFill>
                  <a:schemeClr val="bg1">
                    <a:lumMod val="65000"/>
                  </a:schemeClr>
                </a:solidFill>
                <a:latin typeface="Univers for KPMG" panose="020B0603020202020204" pitchFamily="34" charset="0"/>
              </a:rPr>
              <a:t>Tanácsadó Kft., a magyar jog alapján bejegyzett korlátolt felelősségű társaság, és egyben a független tagtársaságokból álló KPMG-hálózat magyar tagja, amely hálózat a KPMG International Cooperative-hez (“KPMG International”), a Svájci Államszövetség joga alapján bejegyzett jogi személyhez kapcsolódik. Minden jog fenntartva.</a:t>
            </a:r>
          </a:p>
          <a:p>
            <a:pPr lvl="1" defTabSz="914400"/>
            <a:r>
              <a:rPr lang="hu-HU" altLang="en-US" sz="1100" kern="0" dirty="0" smtClean="0">
                <a:solidFill>
                  <a:schemeClr val="bg1">
                    <a:lumMod val="65000"/>
                  </a:schemeClr>
                </a:solidFill>
                <a:latin typeface="Univers for KPMG" panose="020B0603020202020204" pitchFamily="34" charset="0"/>
              </a:rPr>
              <a:t>Az itt megjelölt információk tájékoztató jellegűek, és nem vonatkoznak valamely meghatározott természetes vagy jogi személy, illetve jogi személyiség nélküli szervezet körülményeire. A Társaság ugyan törekszik pontos és időszerű információkat közölni, ennek ellenére nem vállal felelősséget a közölt információk jelenlegi vagy jövőbeli hatályosságáért. A Társaság nem vállal felelősséget az olyan tevékenységből eredő károkért, amelyek az itt közölt információk felhasználásából erednek, és nélkülözik a Társaságnak az adott esetre vonatkozó teljes körű vizsgálatát és az azon alapuló megfelelő szaktanácsadást.</a:t>
            </a:r>
            <a:endParaRPr lang="hu-HU" altLang="en-US" sz="1100" kern="0" dirty="0">
              <a:solidFill>
                <a:schemeClr val="bg1">
                  <a:lumMod val="65000"/>
                </a:schemeClr>
              </a:solidFill>
              <a:latin typeface="Univers for KPMG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0" y="1285875"/>
            <a:ext cx="42767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u="sng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Kapcsolat:</a:t>
            </a:r>
          </a:p>
          <a:p>
            <a:endParaRPr lang="hu-HU" sz="1600" dirty="0" smtClean="0">
              <a:solidFill>
                <a:srgbClr val="003087"/>
              </a:solidFill>
              <a:latin typeface="Univers for KPMG"/>
              <a:cs typeface="Univers for KPMG"/>
            </a:endParaRPr>
          </a:p>
          <a:p>
            <a:r>
              <a:rPr lang="hu-HU" sz="16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Szabó István</a:t>
            </a:r>
          </a:p>
          <a:p>
            <a:r>
              <a:rPr lang="hu-HU" sz="14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Menedzser</a:t>
            </a:r>
          </a:p>
          <a:p>
            <a:endParaRPr lang="hu-HU" sz="1400" dirty="0" smtClean="0">
              <a:solidFill>
                <a:srgbClr val="003087"/>
              </a:solidFill>
              <a:latin typeface="Univers for KPMG"/>
              <a:cs typeface="Univers for KPMG"/>
            </a:endParaRPr>
          </a:p>
          <a:p>
            <a:r>
              <a:rPr lang="hu-HU" sz="14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KPMG Tanácsadó Kft.</a:t>
            </a:r>
          </a:p>
          <a:p>
            <a:r>
              <a:rPr lang="hu-HU" sz="14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+36 70 370 1812</a:t>
            </a:r>
          </a:p>
          <a:p>
            <a:r>
              <a:rPr lang="hu-HU" sz="14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istvan.szabo@kpmg.hu</a:t>
            </a:r>
            <a:endParaRPr lang="hu-HU" sz="1400" dirty="0" smtClean="0">
              <a:solidFill>
                <a:srgbClr val="003087"/>
              </a:solidFill>
              <a:latin typeface="Univers for KPMG"/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22198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információk elérhetőek. Elolvassuk?</a:t>
            </a:r>
            <a:endParaRPr lang="hu-HU" b="1" dirty="0"/>
          </a:p>
        </p:txBody>
      </p:sp>
      <p:pic>
        <p:nvPicPr>
          <p:cNvPr id="2050" name="Picture 2" descr="http://static.origos.hu/s/img/i/1409/20140910mogyorokrem-mogyoroskrem-mogyoro1.jpg?w=645&amp;h=4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4" y="2110331"/>
            <a:ext cx="2462934" cy="16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911" y="1681054"/>
            <a:ext cx="257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Élelmiszercímkék</a:t>
            </a:r>
            <a:endParaRPr lang="hu-HU" sz="1600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2885" y="1678168"/>
            <a:ext cx="205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Mosási instrukciók</a:t>
            </a:r>
            <a:endParaRPr lang="hu-HU" sz="1600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pic>
        <p:nvPicPr>
          <p:cNvPr id="2052" name="Picture 4" descr="http://www.nlcafe.hu/data/cikk/8/76979/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25" y="2130191"/>
            <a:ext cx="2606167" cy="16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ele.hu/i/2014/energiacimke/complete_c3_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74" y="2370797"/>
            <a:ext cx="1555623" cy="31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83091" y="1678168"/>
            <a:ext cx="194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Elektronikai eszközök energia-fogyasztása</a:t>
            </a:r>
            <a:endParaRPr lang="hu-HU" sz="1600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pic>
        <p:nvPicPr>
          <p:cNvPr id="2056" name="Picture 8" descr="https://i.ytimg.com/vi/-LAvDEeVbyI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4" b="23578"/>
          <a:stretch/>
        </p:blipFill>
        <p:spPr bwMode="auto">
          <a:xfrm>
            <a:off x="1968022" y="4677940"/>
            <a:ext cx="2350929" cy="113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4986" y="4279408"/>
            <a:ext cx="2697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Általános szerződési feltételek</a:t>
            </a:r>
            <a:endParaRPr lang="hu-HU" sz="1600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Az információk elérhetőek. Elolvassuk?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5024" y="1483264"/>
            <a:ext cx="430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A CR/fenntarthatósági jelentések a vállalat egész működését felöleli, így különböző </a:t>
            </a:r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érintetti csoportok </a:t>
            </a:r>
            <a:r>
              <a:rPr lang="hu-HU" sz="1600" b="1" dirty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információ-igényét is ki tudja elégíteni.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84"/>
          <a:stretch/>
        </p:blipFill>
        <p:spPr>
          <a:xfrm>
            <a:off x="762001" y="2847825"/>
            <a:ext cx="1721997" cy="2423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77"/>
          <a:stretch/>
        </p:blipFill>
        <p:spPr>
          <a:xfrm>
            <a:off x="6211741" y="4649606"/>
            <a:ext cx="2676634" cy="1511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53" y="1885040"/>
            <a:ext cx="1698547" cy="242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726" y="3584813"/>
            <a:ext cx="1682499" cy="242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16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Nincs fenntartható működés fenntarthatósági információ nélkül</a:t>
            </a:r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322118" y="1886969"/>
            <a:ext cx="131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SZABÁLYOZÁS</a:t>
            </a:r>
            <a:endParaRPr lang="hu-HU" sz="1600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1080" y="5765100"/>
            <a:ext cx="4301840" cy="4375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FENNTARTHATÓSÁG</a:t>
            </a:r>
            <a:endParaRPr lang="hu-HU" b="1" dirty="0"/>
          </a:p>
        </p:txBody>
      </p:sp>
      <p:sp>
        <p:nvSpPr>
          <p:cNvPr id="12" name="Rectangle 11"/>
          <p:cNvSpPr/>
          <p:nvPr/>
        </p:nvSpPr>
        <p:spPr>
          <a:xfrm>
            <a:off x="270165" y="1837493"/>
            <a:ext cx="2344881" cy="328638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Rectangle 17"/>
          <p:cNvSpPr/>
          <p:nvPr/>
        </p:nvSpPr>
        <p:spPr>
          <a:xfrm>
            <a:off x="3394365" y="1837492"/>
            <a:ext cx="2344881" cy="328638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Rectangle 18"/>
          <p:cNvSpPr/>
          <p:nvPr/>
        </p:nvSpPr>
        <p:spPr>
          <a:xfrm>
            <a:off x="6373092" y="1837492"/>
            <a:ext cx="2344881" cy="328638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442857" y="1886969"/>
            <a:ext cx="131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MŰKÖDÉS</a:t>
            </a:r>
            <a:endParaRPr lang="hu-HU" sz="1600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1584" y="1886970"/>
            <a:ext cx="1825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(ÉRINTETTI) ELVÁRÁS</a:t>
            </a:r>
            <a:endParaRPr lang="hu-HU" sz="1600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819402" y="3198706"/>
            <a:ext cx="301336" cy="4052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Right Arrow 21"/>
          <p:cNvSpPr/>
          <p:nvPr/>
        </p:nvSpPr>
        <p:spPr>
          <a:xfrm rot="10800000">
            <a:off x="5862205" y="3198706"/>
            <a:ext cx="301336" cy="4052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Isosceles Triangle 22"/>
          <p:cNvSpPr/>
          <p:nvPr/>
        </p:nvSpPr>
        <p:spPr>
          <a:xfrm rot="10800000">
            <a:off x="281632" y="5280213"/>
            <a:ext cx="8436341" cy="40298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322118" y="2218670"/>
            <a:ext cx="224097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2010/30/EU </a:t>
            </a:r>
            <a:r>
              <a:rPr lang="hu-HU" sz="12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irányelv az energiával kapcsolatos termékek energia- és egyéb erőforrás-fogyasztásának címkézésével és szabványos termékismertetővel történő jelöléséről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2014/95/EU </a:t>
            </a:r>
            <a:r>
              <a:rPr lang="hu-HU" sz="12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számviteli direktíva a nem pénzügyi és sokszínűségi </a:t>
            </a: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jelentéstételről</a:t>
            </a:r>
            <a:endParaRPr lang="hu-HU" sz="12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1584" y="2225523"/>
            <a:ext cx="21716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Fogyasztók </a:t>
            </a:r>
            <a:endParaRPr lang="hu-HU" sz="1200" dirty="0" smtClean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Civil </a:t>
            </a:r>
            <a:r>
              <a:rPr lang="hu-HU" sz="12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szervezetek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Munkatársak 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Szállítók</a:t>
            </a:r>
            <a:endParaRPr lang="hu-HU" sz="12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Befektetők</a:t>
            </a:r>
            <a:endParaRPr lang="hu-HU" sz="12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94089" y="2218670"/>
            <a:ext cx="21716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ts val="600"/>
              </a:spcBef>
              <a:buClr>
                <a:srgbClr val="97989A"/>
              </a:buClr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Fenntarthatósággal kapcsolatos 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Indikátorok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Célok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Felelősök és erőforrások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Monitoring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Jelentés és ellenőrzés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Visszakövetés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Javítás</a:t>
            </a:r>
          </a:p>
          <a:p>
            <a:pPr marL="285750" lvl="1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3" r="47203" b="33400"/>
          <a:stretch/>
        </p:blipFill>
        <p:spPr>
          <a:xfrm>
            <a:off x="6265569" y="3630864"/>
            <a:ext cx="2559926" cy="154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Tanúsítás célja: </a:t>
            </a:r>
            <a:r>
              <a:rPr lang="hu-HU" dirty="0"/>
              <a:t>M</a:t>
            </a:r>
            <a:r>
              <a:rPr lang="hu-HU" dirty="0" smtClean="0"/>
              <a:t>egbízhatóság növelése</a:t>
            </a:r>
            <a:endParaRPr lang="hu-HU" dirty="0"/>
          </a:p>
        </p:txBody>
      </p:sp>
      <p:sp>
        <p:nvSpPr>
          <p:cNvPr id="3" name="Rectangle 2"/>
          <p:cNvSpPr/>
          <p:nvPr/>
        </p:nvSpPr>
        <p:spPr>
          <a:xfrm>
            <a:off x="279699" y="1721019"/>
            <a:ext cx="4855825" cy="69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MENNYIRE BIZTOS, HOGY EGY TERMÉK </a:t>
            </a:r>
          </a:p>
          <a:p>
            <a:pPr algn="ctr"/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FELELŐS KERESKEDELEMBŐL SZÁRMAZIK?</a:t>
            </a:r>
            <a:endParaRPr lang="hu-HU" sz="1600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pic>
        <p:nvPicPr>
          <p:cNvPr id="5122" name="Picture 2" descr="http://www.fairtradewinds.net/wp-content/uploads/2015/03/fair-trade-certified-log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/>
          <a:stretch/>
        </p:blipFill>
        <p:spPr bwMode="auto">
          <a:xfrm>
            <a:off x="279699" y="2557617"/>
            <a:ext cx="4855825" cy="141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81675" y="1721019"/>
            <a:ext cx="2790825" cy="69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MENNYIRE BIZTOS, HOGY A PAPÍR FENNTARTHATÓ GAZDÁLKODÁSBÓL SZÁRMAZIK?</a:t>
            </a:r>
          </a:p>
        </p:txBody>
      </p:sp>
      <p:pic>
        <p:nvPicPr>
          <p:cNvPr id="5126" name="Picture 6" descr="http://label.averydennison.eu/content/dam/averydennison/lpm/eu/en/images/Label-Packaging-Materials/Solutions/Sustainability/FSC_Promo_GREEN_EN_380x2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7"/>
          <a:stretch/>
        </p:blipFill>
        <p:spPr bwMode="auto">
          <a:xfrm>
            <a:off x="5859556" y="2595663"/>
            <a:ext cx="2538320" cy="121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41444" y="4839052"/>
            <a:ext cx="2315202" cy="982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2"/>
                </a:solidFill>
                <a:latin typeface="Univers for KPMG Cond" panose="020B0606020202020204" pitchFamily="34" charset="0"/>
              </a:rPr>
              <a:t>MENNYIRE BIZTOS, HOGY AZ INFORMÁCIÓ A JELENTÉSBEN MEGFELEL A VALÓSÁGNAK?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84" b="1886"/>
          <a:stretch/>
        </p:blipFill>
        <p:spPr>
          <a:xfrm>
            <a:off x="5135523" y="4236030"/>
            <a:ext cx="1826385" cy="1995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9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CR jelentések tanúsítása: </a:t>
            </a:r>
            <a:r>
              <a:rPr lang="hu-HU" dirty="0" smtClean="0"/>
              <a:t>Értéket teremt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5475824" y="2230579"/>
            <a:ext cx="3176685" cy="287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ts val="600"/>
              </a:spcBef>
              <a:buClr>
                <a:srgbClr val="97989A"/>
              </a:buClr>
            </a:pPr>
            <a:r>
              <a:rPr lang="hu-HU" sz="1600" b="1" dirty="0">
                <a:solidFill>
                  <a:schemeClr val="tx2"/>
                </a:solidFill>
                <a:latin typeface="Univers for KPMG Cond" panose="020B0606020202020204" pitchFamily="34" charset="0"/>
              </a:rPr>
              <a:t>Megnövelt elismerés, bizalom és hitelesség</a:t>
            </a:r>
          </a:p>
          <a:p>
            <a:pPr marL="285750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 jelentést készítő </a:t>
            </a: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vállalat komoly elkötelezettségét mutatja a fenntarthatóság, az átláthatóság és a folyamatos fejlődés mellett, növelve az érintettek </a:t>
            </a: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bizalmát</a:t>
            </a:r>
          </a:p>
          <a:p>
            <a:pPr marL="285750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Az érintettek, elsődlegesen a befektetők és elemzési szakértők </a:t>
            </a: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magasabb bizalmi szintre emelkednek és jobb </a:t>
            </a: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döntéseket tudnak hozni a vállalattal kapcsolatban</a:t>
            </a:r>
            <a:endParaRPr lang="hu-HU" sz="1300" dirty="0" smtClean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5710" y="1244439"/>
            <a:ext cx="197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buClr>
                <a:srgbClr val="97989A"/>
              </a:buClr>
            </a:pPr>
            <a:r>
              <a:rPr lang="hu-HU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TANÚSÍTÁS ELŐNYEI</a:t>
            </a:r>
            <a:endParaRPr lang="hu-HU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162" y="2230579"/>
            <a:ext cx="4102098" cy="1493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ts val="600"/>
              </a:spcBef>
              <a:buClr>
                <a:srgbClr val="97989A"/>
              </a:buClr>
            </a:pPr>
            <a:r>
              <a:rPr lang="hu-HU" sz="1600" b="1" dirty="0">
                <a:solidFill>
                  <a:schemeClr val="tx2"/>
                </a:solidFill>
                <a:latin typeface="Univers for KPMG Cond" panose="020B0606020202020204" pitchFamily="34" charset="0"/>
              </a:rPr>
              <a:t>Csökkenő kockázatok és növekvő érték</a:t>
            </a:r>
          </a:p>
          <a:p>
            <a:pPr marL="285750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Adatok minősége továbbra is kérdés: a KPMG felmérése szerint 2015-ben a G250 vállalatok jelentéseinek harmadában újraközlés volt</a:t>
            </a:r>
          </a:p>
          <a:p>
            <a:pPr marL="285750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Tanúsított jelentések esetében csökken a nem-megfelelő adat kockázata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162" y="3871206"/>
            <a:ext cx="4102098" cy="1085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ts val="600"/>
              </a:spcBef>
              <a:buClr>
                <a:srgbClr val="97989A"/>
              </a:buClr>
            </a:pPr>
            <a:r>
              <a:rPr lang="hu-HU" sz="1600" b="1" dirty="0">
                <a:solidFill>
                  <a:schemeClr val="tx2"/>
                </a:solidFill>
                <a:latin typeface="Univers for KPMG Cond" panose="020B0606020202020204" pitchFamily="34" charset="0"/>
              </a:rPr>
              <a:t>Igazgatóság és CEO bevonása</a:t>
            </a:r>
          </a:p>
          <a:p>
            <a:pPr marL="285750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Megbízható és hiteles adatok nagyobb valószínűséggel képezik részét a vállalati döntéshozásának</a:t>
            </a:r>
          </a:p>
        </p:txBody>
      </p:sp>
      <p:sp>
        <p:nvSpPr>
          <p:cNvPr id="8" name="Rectangle 7"/>
          <p:cNvSpPr/>
          <p:nvPr/>
        </p:nvSpPr>
        <p:spPr>
          <a:xfrm>
            <a:off x="645162" y="5103229"/>
            <a:ext cx="4102098" cy="892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ts val="600"/>
              </a:spcBef>
              <a:buClr>
                <a:srgbClr val="97989A"/>
              </a:buClr>
            </a:pPr>
            <a:r>
              <a:rPr lang="hu-HU" sz="1600" b="1" dirty="0">
                <a:solidFill>
                  <a:schemeClr val="tx2"/>
                </a:solidFill>
                <a:latin typeface="Univers for KPMG Cond" panose="020B0606020202020204" pitchFamily="34" charset="0"/>
              </a:rPr>
              <a:t>Erősebb belső riporting és menedzsment rendszerek</a:t>
            </a:r>
          </a:p>
          <a:p>
            <a:pPr marL="285750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Fenntarthatósági eredmények eléréséhez fontosak a megbízható riporting rendszerek</a:t>
            </a:r>
          </a:p>
        </p:txBody>
      </p:sp>
      <p:sp>
        <p:nvSpPr>
          <p:cNvPr id="9" name="Rectangle 8"/>
          <p:cNvSpPr/>
          <p:nvPr/>
        </p:nvSpPr>
        <p:spPr>
          <a:xfrm>
            <a:off x="5475825" y="5103229"/>
            <a:ext cx="2922052" cy="1039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spcBef>
                <a:spcPts val="600"/>
              </a:spcBef>
              <a:buClr>
                <a:srgbClr val="97989A"/>
              </a:buClr>
            </a:pPr>
            <a:r>
              <a:rPr lang="hu-HU" sz="1600" b="1" dirty="0">
                <a:solidFill>
                  <a:schemeClr val="tx2"/>
                </a:solidFill>
                <a:latin typeface="Univers for KPMG Cond" panose="020B0606020202020204" pitchFamily="34" charset="0"/>
              </a:rPr>
              <a:t>Javuló érintetti </a:t>
            </a:r>
            <a:r>
              <a:rPr lang="hu-HU" sz="1600" b="1" dirty="0" smtClean="0">
                <a:solidFill>
                  <a:schemeClr val="tx2"/>
                </a:solidFill>
                <a:latin typeface="Univers for KPMG Cond" panose="020B0606020202020204" pitchFamily="34" charset="0"/>
              </a:rPr>
              <a:t>kapcsolat</a:t>
            </a:r>
            <a:endParaRPr lang="hu-HU" sz="1600" b="1" dirty="0" smtClean="0">
              <a:solidFill>
                <a:schemeClr val="tx2"/>
              </a:solidFill>
              <a:latin typeface="Univers for KPMG Cond" panose="020B0606020202020204" pitchFamily="34" charset="0"/>
            </a:endParaRPr>
          </a:p>
          <a:p>
            <a:pPr marL="285750" indent="-285750" fontAlgn="base">
              <a:spcBef>
                <a:spcPts val="600"/>
              </a:spcBef>
              <a:buClr>
                <a:srgbClr val="97989A"/>
              </a:buClr>
              <a:buFont typeface="Arial" panose="020B0604020202020204" pitchFamily="34" charset="0"/>
              <a:buChar char="•"/>
            </a:pPr>
            <a:r>
              <a:rPr lang="hu-HU" sz="13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Jelentéskészítés </a:t>
            </a: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során </a:t>
            </a:r>
            <a:r>
              <a:rPr lang="hu-HU" sz="1300" dirty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az érintettek </a:t>
            </a:r>
            <a:r>
              <a:rPr lang="hu-HU" sz="1300" dirty="0" smtClean="0">
                <a:solidFill>
                  <a:schemeClr val="tx2"/>
                </a:solidFill>
                <a:latin typeface="Univers for KPMG" panose="020B0603020202020204" pitchFamily="34" charset="0"/>
                <a:cs typeface="Arial" charset="0"/>
              </a:rPr>
              <a:t>bevonásával javul a kapcsolat</a:t>
            </a:r>
            <a:endParaRPr lang="hu-HU" sz="1300" dirty="0">
              <a:solidFill>
                <a:schemeClr val="tx2"/>
              </a:solidFill>
              <a:latin typeface="Univers for KPMG" panose="020B0603020202020204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3860" y="1861247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buClr>
                <a:srgbClr val="97989A"/>
              </a:buClr>
            </a:pPr>
            <a:r>
              <a:rPr lang="hu-HU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Belső érintetteknek</a:t>
            </a:r>
            <a:endParaRPr lang="hu-HU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5383" y="1861247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600"/>
              </a:spcBef>
              <a:buClr>
                <a:srgbClr val="97989A"/>
              </a:buClr>
            </a:pPr>
            <a:r>
              <a:rPr lang="hu-HU" b="1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Külső érintetteknek</a:t>
            </a:r>
            <a:endParaRPr lang="hu-HU" b="1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cxnSp>
        <p:nvCxnSpPr>
          <p:cNvPr id="13" name="Straight Arrow Connector 12"/>
          <p:cNvCxnSpPr>
            <a:stCxn id="3" idx="1"/>
            <a:endCxn id="10" idx="0"/>
          </p:cNvCxnSpPr>
          <p:nvPr/>
        </p:nvCxnSpPr>
        <p:spPr>
          <a:xfrm flipH="1">
            <a:off x="2393725" y="1429105"/>
            <a:ext cx="1301985" cy="4321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3"/>
            <a:endCxn id="11" idx="0"/>
          </p:cNvCxnSpPr>
          <p:nvPr/>
        </p:nvCxnSpPr>
        <p:spPr>
          <a:xfrm>
            <a:off x="5669905" y="1429105"/>
            <a:ext cx="1266946" cy="4321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5102" y="6094701"/>
            <a:ext cx="6276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Forrás: GRI: The external assurance of sustainability reporting</a:t>
            </a:r>
          </a:p>
        </p:txBody>
      </p:sp>
    </p:spTree>
    <p:extLst>
      <p:ext uri="{BB962C8B-B14F-4D97-AF65-F5344CB8AC3E}">
        <p14:creationId xmlns:p14="http://schemas.microsoft.com/office/powerpoint/2010/main" val="23003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93" y="432905"/>
            <a:ext cx="8017384" cy="516795"/>
          </a:xfrm>
        </p:spPr>
        <p:txBody>
          <a:bodyPr/>
          <a:lstStyle/>
          <a:p>
            <a:r>
              <a:rPr lang="hu-HU" b="1" dirty="0" smtClean="0"/>
              <a:t>Nemzetközi trendek: </a:t>
            </a:r>
            <a:r>
              <a:rPr lang="hu-HU" dirty="0" smtClean="0"/>
              <a:t>CR jelentések készítése </a:t>
            </a:r>
            <a:endParaRPr lang="hu-HU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5760132" y="1530339"/>
            <a:ext cx="2988581" cy="21382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338D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ts val="800"/>
              </a:spcBef>
            </a:pPr>
            <a:r>
              <a:rPr lang="hu-HU" sz="1600" u="sng" dirty="0" smtClean="0">
                <a:solidFill>
                  <a:srgbClr val="00A3A1"/>
                </a:solidFill>
                <a:latin typeface="Univers for KPMG" panose="020B0603020202020204" pitchFamily="34" charset="0"/>
              </a:rPr>
              <a:t>N100 jelentők</a:t>
            </a:r>
            <a:r>
              <a:rPr lang="hu-HU" sz="1800" baseline="30000" dirty="0" smtClean="0">
                <a:solidFill>
                  <a:srgbClr val="00A3A1"/>
                </a:solidFill>
                <a:latin typeface="Univers for KPMG" panose="020B0603020202020204" pitchFamily="34" charset="0"/>
              </a:rPr>
              <a:t>*</a:t>
            </a:r>
          </a:p>
          <a:p>
            <a:pPr marL="171450" indent="-171450" algn="l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■"/>
            </a:pPr>
            <a:r>
              <a:rPr lang="hu-HU" sz="1300" dirty="0" smtClean="0">
                <a:solidFill>
                  <a:srgbClr val="00A3A1"/>
                </a:solidFill>
                <a:latin typeface="Univers for KPMG" panose="020B0603020202020204" pitchFamily="34" charset="0"/>
              </a:rPr>
              <a:t>Jelentést készítők aránya az N100 vállalatok körében tovább növekszik, bár a növekedés lassul</a:t>
            </a:r>
          </a:p>
          <a:p>
            <a:pPr marL="171450" indent="-171450" algn="l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■"/>
            </a:pPr>
            <a:r>
              <a:rPr lang="hu-HU" sz="1300" dirty="0" smtClean="0">
                <a:solidFill>
                  <a:srgbClr val="00A3A1"/>
                </a:solidFill>
                <a:latin typeface="Univers for KPMG" panose="020B0603020202020204" pitchFamily="34" charset="0"/>
              </a:rPr>
              <a:t>Az N100 vállalatok 73%-a készített CR jelentést 2015-ben</a:t>
            </a:r>
          </a:p>
          <a:p>
            <a:pPr marL="171450" indent="-171450" algn="l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■"/>
            </a:pPr>
            <a:r>
              <a:rPr lang="hu-HU" sz="1300" dirty="0" smtClean="0">
                <a:solidFill>
                  <a:srgbClr val="00A3A1"/>
                </a:solidFill>
                <a:latin typeface="Univers for KPMG" panose="020B0603020202020204" pitchFamily="34" charset="0"/>
              </a:rPr>
              <a:t>Az átlagos csökkenti a kutatásba bevont új országok (Cseh Köztársaság, Írország, Omán és Peru) alacsonyabb jelentéskészítési aránya</a:t>
            </a:r>
          </a:p>
          <a:p>
            <a:pPr algn="l">
              <a:spcBef>
                <a:spcPts val="800"/>
              </a:spcBef>
            </a:pPr>
            <a:endParaRPr lang="hu-HU" sz="1200" dirty="0">
              <a:solidFill>
                <a:srgbClr val="00A3A1"/>
              </a:solidFill>
              <a:latin typeface="Univers for KPMG" panose="020B0603020202020204" pitchFamily="34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gray">
          <a:xfrm>
            <a:off x="5760132" y="4399643"/>
            <a:ext cx="2988581" cy="1213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800"/>
              </a:spcBef>
            </a:pPr>
            <a:r>
              <a:rPr lang="hu-HU" sz="1600" b="0" u="sng" dirty="0" smtClean="0">
                <a:solidFill>
                  <a:srgbClr val="483698"/>
                </a:solidFill>
                <a:latin typeface="Univers for KPMG" panose="020B0603020202020204" pitchFamily="34" charset="0"/>
              </a:rPr>
              <a:t>G250 jelentők</a:t>
            </a:r>
            <a:r>
              <a:rPr lang="hu-HU" sz="1800" b="0" baseline="30000" dirty="0" smtClean="0">
                <a:solidFill>
                  <a:srgbClr val="483698"/>
                </a:solidFill>
                <a:latin typeface="Univers for KPMG" panose="020B0603020202020204" pitchFamily="34" charset="0"/>
              </a:rPr>
              <a:t>**</a:t>
            </a:r>
          </a:p>
          <a:p>
            <a:pPr marL="171450" indent="-171450">
              <a:spcBef>
                <a:spcPts val="800"/>
              </a:spcBef>
              <a:buClr>
                <a:srgbClr val="97989A"/>
              </a:buClr>
              <a:buFont typeface="Arial" pitchFamily="34" charset="0"/>
              <a:buChar char="■"/>
            </a:pPr>
            <a:r>
              <a:rPr lang="hu-HU" sz="1300" b="0" dirty="0" smtClean="0">
                <a:solidFill>
                  <a:srgbClr val="483698"/>
                </a:solidFill>
                <a:latin typeface="Univers for KPMG" panose="020B0603020202020204" pitchFamily="34" charset="0"/>
              </a:rPr>
              <a:t>2011 és 2015 között a jelentést készítő G250 vállalatok aránya 90- 95% között váltakozott</a:t>
            </a:r>
            <a:endParaRPr lang="hu-HU" sz="1300" b="0" dirty="0" smtClean="0">
              <a:solidFill>
                <a:srgbClr val="483698"/>
              </a:solidFill>
              <a:latin typeface="Univers for KPMG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492" y="5702871"/>
            <a:ext cx="406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800" i="1" dirty="0" smtClean="0">
                <a:solidFill>
                  <a:schemeClr val="tx2"/>
                </a:solidFill>
                <a:latin typeface="Univers for KPMG" panose="020B0603020202020204" pitchFamily="34" charset="0"/>
              </a:rPr>
              <a:t>Forrás: KPMG International CR Reporting Survey 2015</a:t>
            </a:r>
            <a:endParaRPr lang="hu-HU" sz="800" i="1" dirty="0" smtClean="0">
              <a:solidFill>
                <a:schemeClr val="tx2"/>
              </a:solidFill>
              <a:latin typeface="Univers for KPMG" panose="020B0603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08104" y="1447315"/>
            <a:ext cx="31358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594637"/>
              </p:ext>
            </p:extLst>
          </p:nvPr>
        </p:nvGraphicFramePr>
        <p:xfrm>
          <a:off x="272481" y="1702842"/>
          <a:ext cx="5000029" cy="386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5508104" y="1447316"/>
            <a:ext cx="0" cy="474148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0132" y="5696354"/>
            <a:ext cx="298858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800" dirty="0" smtClean="0">
                <a:solidFill>
                  <a:schemeClr val="tx2"/>
                </a:solidFill>
                <a:latin typeface="Univers for KPMG" panose="020B0603020202020204" pitchFamily="34" charset="0"/>
              </a:rPr>
              <a:t>* A KPMG nemzetközi kutatásában részt vevő országok 100 legnagyobb vállalatának köre</a:t>
            </a:r>
          </a:p>
          <a:p>
            <a:endParaRPr lang="hu-HU" sz="800" dirty="0" smtClean="0">
              <a:solidFill>
                <a:schemeClr val="tx2"/>
              </a:solidFill>
              <a:latin typeface="Univers for KPMG" panose="020B0603020202020204" pitchFamily="34" charset="0"/>
            </a:endParaRPr>
          </a:p>
          <a:p>
            <a:r>
              <a:rPr lang="hu-HU" sz="800" dirty="0" smtClean="0">
                <a:solidFill>
                  <a:schemeClr val="tx2"/>
                </a:solidFill>
                <a:latin typeface="Univers for KPMG" panose="020B0603020202020204" pitchFamily="34" charset="0"/>
              </a:rPr>
              <a:t>** A világ 250 legnagyobb vállalata</a:t>
            </a:r>
            <a:endParaRPr lang="hu-HU" sz="800" dirty="0" smtClean="0">
              <a:solidFill>
                <a:schemeClr val="tx2"/>
              </a:solidFill>
              <a:latin typeface="Univers for KPMG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93" y="432905"/>
            <a:ext cx="8017384" cy="516795"/>
          </a:xfrm>
        </p:spPr>
        <p:txBody>
          <a:bodyPr/>
          <a:lstStyle/>
          <a:p>
            <a:r>
              <a:rPr lang="hu-HU" b="1" dirty="0" smtClean="0"/>
              <a:t>Nemzetközi trendek: </a:t>
            </a:r>
            <a:r>
              <a:rPr lang="hu-HU" dirty="0" smtClean="0"/>
              <a:t>CR jelentések tanúsítása </a:t>
            </a:r>
            <a:endParaRPr lang="hu-HU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15088"/>
              </p:ext>
            </p:extLst>
          </p:nvPr>
        </p:nvGraphicFramePr>
        <p:xfrm>
          <a:off x="380493" y="1445906"/>
          <a:ext cx="4889338" cy="201219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21119"/>
                <a:gridCol w="1659524"/>
                <a:gridCol w="1808695"/>
              </a:tblGrid>
              <a:tr h="3166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 JELENTÉSEK</a:t>
                      </a:r>
                      <a:r>
                        <a:rPr lang="hu-HU" sz="11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TANÚSÍTÁSI ARÁNYA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3698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2889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/>
                </a:tc>
                <a:tc hMerge="1">
                  <a:txBody>
                    <a:bodyPr/>
                    <a:lstStyle/>
                    <a:p>
                      <a:pPr indent="2889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54000" marB="54000"/>
                </a:tc>
              </a:tr>
              <a:tr h="282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483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A00"/>
                    </a:solidFill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N100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483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A00"/>
                    </a:solidFill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G250</a:t>
                      </a:r>
                      <a:endParaRPr lang="hu-H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483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A00"/>
                    </a:solidFill>
                  </a:tcPr>
                </a:tc>
              </a:tr>
              <a:tr h="2825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83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83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3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hu-H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8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hu-H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83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hu-H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83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889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hu-H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83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908884" y="5769260"/>
            <a:ext cx="792088" cy="46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>
              <a:latin typeface="Univers for KPMG" panose="020B0603020202020204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380493" y="3707346"/>
            <a:ext cx="4140460" cy="335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hu-HU" sz="1800" dirty="0" smtClean="0">
                <a:latin typeface="Univers for KPMG" panose="020B0603020202020204" pitchFamily="34" charset="0"/>
              </a:rPr>
              <a:t>TANÚSÍTÁST VÉGZŐK</a:t>
            </a:r>
            <a:endParaRPr lang="hu-HU" sz="1800" dirty="0">
              <a:latin typeface="Univers for KPMG" panose="020B060302020202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125348"/>
              </p:ext>
            </p:extLst>
          </p:nvPr>
        </p:nvGraphicFramePr>
        <p:xfrm>
          <a:off x="1997247" y="5183373"/>
          <a:ext cx="1708806" cy="64724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08806"/>
              </a:tblGrid>
              <a:tr h="503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kern="1200" baseline="0" dirty="0" smtClean="0">
                          <a:solidFill>
                            <a:srgbClr val="48369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Nagy könyvvizsgálók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b="1" kern="1200" baseline="0" dirty="0" smtClean="0">
                        <a:solidFill>
                          <a:srgbClr val="48369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00A3A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Egyéb szolgáltatók</a:t>
                      </a:r>
                      <a:endParaRPr lang="hu-HU" sz="1200" b="1" kern="1200" dirty="0" smtClean="0">
                        <a:solidFill>
                          <a:srgbClr val="00A3A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589853"/>
              </p:ext>
            </p:extLst>
          </p:nvPr>
        </p:nvGraphicFramePr>
        <p:xfrm>
          <a:off x="-409711" y="3966554"/>
          <a:ext cx="3086099" cy="243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482136"/>
              </p:ext>
            </p:extLst>
          </p:nvPr>
        </p:nvGraphicFramePr>
        <p:xfrm>
          <a:off x="3082051" y="3966554"/>
          <a:ext cx="3081338" cy="245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3404" y="5217089"/>
            <a:ext cx="659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2013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01261" y="4777762"/>
            <a:ext cx="83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2015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2786" y="5212345"/>
            <a:ext cx="659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2013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20344" y="4777762"/>
            <a:ext cx="83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3087"/>
                </a:solidFill>
                <a:latin typeface="Univers for KPMG"/>
                <a:cs typeface="Univers for KPMG"/>
              </a:rPr>
              <a:t>2015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508104" y="1447315"/>
            <a:ext cx="31358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508104" y="1447316"/>
            <a:ext cx="0" cy="474148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3"/>
          <p:cNvSpPr txBox="1">
            <a:spLocks/>
          </p:cNvSpPr>
          <p:nvPr/>
        </p:nvSpPr>
        <p:spPr bwMode="auto">
          <a:xfrm>
            <a:off x="5659975" y="1525070"/>
            <a:ext cx="2983963" cy="46637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72000" tIns="90000" rIns="90000" bIns="900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338D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71450" indent="-171450" algn="l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■"/>
            </a:pPr>
            <a:r>
              <a:rPr lang="hu-HU" sz="1400" dirty="0" smtClean="0">
                <a:latin typeface="Univers for KPMG" panose="020B0603020202020204" pitchFamily="34" charset="0"/>
              </a:rPr>
              <a:t>A legnagyobb növekedés az éves jelentésekben bemutatott CR adatok tanúsításában következett be</a:t>
            </a:r>
          </a:p>
          <a:p>
            <a:pPr marL="171450" indent="-171450" algn="l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■"/>
            </a:pPr>
            <a:r>
              <a:rPr lang="hu-HU" sz="1400" dirty="0" smtClean="0">
                <a:latin typeface="Univers for KPMG" panose="020B0603020202020204" pitchFamily="34" charset="0"/>
              </a:rPr>
              <a:t>A tanúsítások köre stabil maradt 2013 és 2015 között:</a:t>
            </a:r>
          </a:p>
          <a:p>
            <a:pPr marL="349250" lvl="2" indent="-171450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–"/>
            </a:pPr>
            <a:r>
              <a:rPr lang="hu-HU" sz="1400" dirty="0" smtClean="0">
                <a:solidFill>
                  <a:srgbClr val="00338D"/>
                </a:solidFill>
                <a:latin typeface="Univers for KPMG" panose="020B0603020202020204" pitchFamily="34" charset="0"/>
              </a:rPr>
              <a:t>50% a teljes jelentésre terjedt ki</a:t>
            </a:r>
          </a:p>
          <a:p>
            <a:pPr marL="349250" lvl="2" indent="-171450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–"/>
            </a:pPr>
            <a:r>
              <a:rPr lang="hu-HU" sz="1400" dirty="0" smtClean="0">
                <a:solidFill>
                  <a:srgbClr val="00338D"/>
                </a:solidFill>
                <a:latin typeface="Univers for KPMG" panose="020B0603020202020204" pitchFamily="34" charset="0"/>
              </a:rPr>
              <a:t>34% meghatározott indikátorokat tanúsított</a:t>
            </a:r>
          </a:p>
          <a:p>
            <a:pPr marL="349250" lvl="2" indent="-171450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–"/>
            </a:pPr>
            <a:r>
              <a:rPr lang="hu-HU" sz="1400" dirty="0" smtClean="0">
                <a:solidFill>
                  <a:srgbClr val="00338D"/>
                </a:solidFill>
                <a:latin typeface="Univers for KPMG" panose="020B0603020202020204" pitchFamily="34" charset="0"/>
              </a:rPr>
              <a:t>11% egyes fejezetek és indikátorok tanúsítására terjedt ki</a:t>
            </a:r>
          </a:p>
          <a:p>
            <a:pPr marL="349250" lvl="2" indent="-171450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–"/>
            </a:pPr>
            <a:r>
              <a:rPr lang="hu-HU" sz="1400" dirty="0" smtClean="0">
                <a:solidFill>
                  <a:srgbClr val="00338D"/>
                </a:solidFill>
                <a:latin typeface="Univers for KPMG" panose="020B0603020202020204" pitchFamily="34" charset="0"/>
              </a:rPr>
              <a:t>5% meghatározott fejezetekre terjedt ki</a:t>
            </a:r>
          </a:p>
          <a:p>
            <a:pPr marL="171450" lvl="1" indent="-171450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■"/>
            </a:pPr>
            <a:r>
              <a:rPr lang="hu-HU" sz="1400" dirty="0" smtClean="0">
                <a:solidFill>
                  <a:srgbClr val="00338D"/>
                </a:solidFill>
                <a:latin typeface="Univers for KPMG" panose="020B0603020202020204" pitchFamily="34" charset="0"/>
              </a:rPr>
              <a:t>A nagy könyvvizsgáló vállalatok továbbra is dominálják a tanúsítások piacát</a:t>
            </a:r>
            <a:endParaRPr lang="hu-HU" sz="1400" dirty="0">
              <a:solidFill>
                <a:srgbClr val="00338D"/>
              </a:solidFill>
              <a:latin typeface="Univers for KPMG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93" y="432905"/>
            <a:ext cx="8017384" cy="516795"/>
          </a:xfrm>
        </p:spPr>
        <p:txBody>
          <a:bodyPr/>
          <a:lstStyle/>
          <a:p>
            <a:r>
              <a:rPr lang="hu-HU" b="1" dirty="0" smtClean="0"/>
              <a:t>Magyar trendek: </a:t>
            </a:r>
            <a:r>
              <a:rPr lang="hu-HU" dirty="0" smtClean="0"/>
              <a:t>CR jelentések tanúsítása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380493" y="5940690"/>
            <a:ext cx="406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800" i="1" dirty="0" smtClean="0">
                <a:solidFill>
                  <a:schemeClr val="tx2"/>
                </a:solidFill>
                <a:latin typeface="Univers for KPMG" panose="020B0603020202020204" pitchFamily="34" charset="0"/>
              </a:rPr>
              <a:t>Forrás: KPMG International CR Reporting Survey 2015</a:t>
            </a:r>
            <a:endParaRPr lang="hu-HU" sz="800" i="1" dirty="0" smtClean="0">
              <a:solidFill>
                <a:schemeClr val="tx2"/>
              </a:solidFill>
              <a:latin typeface="Univers for KPMG" panose="020B0603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4538" y="5485306"/>
            <a:ext cx="237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15709" y="2604874"/>
            <a:ext cx="1994265" cy="3244922"/>
            <a:chOff x="515709" y="2414374"/>
            <a:chExt cx="1994265" cy="3244922"/>
          </a:xfrm>
        </p:grpSpPr>
        <p:sp>
          <p:nvSpPr>
            <p:cNvPr id="5" name="TextBox 4"/>
            <p:cNvSpPr txBox="1"/>
            <p:nvPr/>
          </p:nvSpPr>
          <p:spPr>
            <a:xfrm>
              <a:off x="515709" y="5382297"/>
              <a:ext cx="557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>
                  <a:solidFill>
                    <a:schemeClr val="bg1">
                      <a:lumMod val="50000"/>
                    </a:schemeClr>
                  </a:solidFill>
                  <a:latin typeface="Univers for KPMG"/>
                  <a:cs typeface="Univers for KPMG"/>
                </a:rPr>
                <a:t>2011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4167" y="5381864"/>
              <a:ext cx="557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>
                  <a:solidFill>
                    <a:schemeClr val="bg1">
                      <a:lumMod val="50000"/>
                    </a:schemeClr>
                  </a:solidFill>
                  <a:latin typeface="Univers for KPMG"/>
                  <a:cs typeface="Univers for KPMG"/>
                </a:rPr>
                <a:t>2013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52625" y="5372289"/>
              <a:ext cx="557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>
                  <a:solidFill>
                    <a:schemeClr val="bg1">
                      <a:lumMod val="50000"/>
                    </a:schemeClr>
                  </a:solidFill>
                  <a:latin typeface="Univers for KPMG"/>
                  <a:cs typeface="Univers for KPMG"/>
                </a:rPr>
                <a:t>2015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5709" y="2774806"/>
              <a:ext cx="557349" cy="25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34166" y="2485941"/>
              <a:ext cx="557349" cy="28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52623" y="2414374"/>
              <a:ext cx="557349" cy="28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960" y="2905313"/>
              <a:ext cx="452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b="1" dirty="0" smtClean="0">
                  <a:solidFill>
                    <a:schemeClr val="bg1"/>
                  </a:solidFill>
                  <a:latin typeface="Univers for KPMG"/>
                  <a:cs typeface="Univers for KPMG"/>
                </a:rPr>
                <a:t>70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6417" y="2562628"/>
              <a:ext cx="452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b="1" dirty="0" smtClean="0">
                  <a:solidFill>
                    <a:schemeClr val="bg1"/>
                  </a:solidFill>
                  <a:latin typeface="Univers for KPMG"/>
                  <a:cs typeface="Univers for KPMG"/>
                </a:rPr>
                <a:t>78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04874" y="2475570"/>
              <a:ext cx="452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b="1" dirty="0" smtClean="0">
                  <a:solidFill>
                    <a:schemeClr val="bg1"/>
                  </a:solidFill>
                  <a:latin typeface="Univers for KPMG"/>
                  <a:cs typeface="Univers for KPMG"/>
                </a:rPr>
                <a:t>80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74194" y="1546177"/>
            <a:ext cx="2220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747678"/>
                </a:solidFill>
                <a:latin typeface="Univers for KPMG Cond" panose="020B0606020202020204" pitchFamily="34" charset="0"/>
                <a:ea typeface="+mn-ea"/>
                <a:cs typeface="+mn-cs"/>
              </a:defRPr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CR JELENTÉST KIADÓ VÁLLALATOK ARÁNYA MAGYARORSZÁGON (%)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620044" y="3840955"/>
            <a:ext cx="287383" cy="4789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17387" y="2281291"/>
            <a:ext cx="2983225" cy="3213621"/>
            <a:chOff x="3484112" y="2090791"/>
            <a:chExt cx="2983225" cy="3213621"/>
          </a:xfrm>
        </p:grpSpPr>
        <p:grpSp>
          <p:nvGrpSpPr>
            <p:cNvPr id="12" name="Group 11"/>
            <p:cNvGrpSpPr/>
            <p:nvPr/>
          </p:nvGrpSpPr>
          <p:grpSpPr>
            <a:xfrm>
              <a:off x="3484112" y="2393374"/>
              <a:ext cx="557349" cy="929539"/>
              <a:chOff x="3569837" y="2387442"/>
              <a:chExt cx="557349" cy="92953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569837" y="2387442"/>
                <a:ext cx="557349" cy="921600"/>
              </a:xfrm>
              <a:prstGeom prst="rect">
                <a:avLst/>
              </a:prstGeom>
              <a:solidFill>
                <a:srgbClr val="6D20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617677" y="2405078"/>
                <a:ext cx="492443" cy="91190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hu-HU" sz="1000" dirty="0" smtClean="0">
                    <a:solidFill>
                      <a:schemeClr val="bg1"/>
                    </a:solidFill>
                    <a:latin typeface="Univers for KPMG"/>
                    <a:cs typeface="Univers for KPMG"/>
                  </a:rPr>
                  <a:t>Helyi jelentés (25)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484112" y="3311924"/>
              <a:ext cx="557349" cy="1985765"/>
              <a:chOff x="3569837" y="3311924"/>
              <a:chExt cx="557349" cy="198576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569837" y="3311924"/>
                <a:ext cx="557349" cy="19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79909" y="3398909"/>
                <a:ext cx="353943" cy="189878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hu-HU" sz="1100" dirty="0" smtClean="0">
                    <a:solidFill>
                      <a:schemeClr val="bg1"/>
                    </a:solidFill>
                    <a:latin typeface="Univers for KPMG"/>
                    <a:cs typeface="Univers for KPMG"/>
                  </a:rPr>
                  <a:t>Globális jelentés (55)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295110" y="3314232"/>
              <a:ext cx="553385" cy="1058194"/>
              <a:chOff x="5007426" y="4250374"/>
              <a:chExt cx="553385" cy="105819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007426" y="4250374"/>
                <a:ext cx="553385" cy="1044000"/>
              </a:xfrm>
              <a:prstGeom prst="rect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95048" y="4264568"/>
                <a:ext cx="353943" cy="10440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hu-HU" sz="1100" dirty="0" smtClean="0">
                    <a:solidFill>
                      <a:schemeClr val="bg1"/>
                    </a:solidFill>
                    <a:latin typeface="Univers for KPMG"/>
                    <a:cs typeface="Univers for KPMG"/>
                  </a:rPr>
                  <a:t>Tanúsított (29)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774840" y="4361531"/>
              <a:ext cx="692497" cy="942881"/>
              <a:chOff x="4935887" y="3314807"/>
              <a:chExt cx="692497" cy="942881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003462" y="3314807"/>
                <a:ext cx="557349" cy="936000"/>
              </a:xfrm>
              <a:prstGeom prst="rect">
                <a:avLst/>
              </a:pr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935887" y="3329036"/>
                <a:ext cx="692497" cy="92865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hu-HU" sz="1100" dirty="0" smtClean="0">
                    <a:solidFill>
                      <a:schemeClr val="bg1"/>
                    </a:solidFill>
                    <a:latin typeface="Univers for KPMG"/>
                    <a:cs typeface="Univers for KPMG"/>
                  </a:rPr>
                  <a:t> Nem tanúsított (26)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136085" y="2337070"/>
              <a:ext cx="646223" cy="276999"/>
              <a:chOff x="4958441" y="3085875"/>
              <a:chExt cx="646223" cy="27699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002879" y="3134375"/>
                <a:ext cx="557349" cy="180000"/>
              </a:xfrm>
              <a:prstGeom prst="rect">
                <a:avLst/>
              </a:prstGeom>
              <a:solidFill>
                <a:srgbClr val="6D2077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58441" y="3085875"/>
                <a:ext cx="646223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hu-HU" sz="600" dirty="0" smtClean="0">
                    <a:solidFill>
                      <a:schemeClr val="bg1"/>
                    </a:solidFill>
                    <a:latin typeface="Univers for KPMG"/>
                    <a:cs typeface="Univers for KPMG"/>
                  </a:rPr>
                  <a:t>Tanúsított (5)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680149" y="2470257"/>
              <a:ext cx="692497" cy="928652"/>
              <a:chOff x="4945267" y="2296643"/>
              <a:chExt cx="692497" cy="92865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002879" y="2392343"/>
                <a:ext cx="557349" cy="741600"/>
              </a:xfrm>
              <a:prstGeom prst="rect">
                <a:avLst/>
              </a:prstGeom>
              <a:solidFill>
                <a:srgbClr val="6D2077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945267" y="2296643"/>
                <a:ext cx="692497" cy="92865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hu-HU" sz="1100" dirty="0" smtClean="0">
                    <a:solidFill>
                      <a:schemeClr val="bg1"/>
                    </a:solidFill>
                    <a:latin typeface="Univers for KPMG"/>
                    <a:cs typeface="Univers for KPMG"/>
                  </a:rPr>
                  <a:t> Nem tanúsított (20)</a:t>
                </a: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085653" y="2090791"/>
              <a:ext cx="725444" cy="729048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V="1">
            <a:off x="6212816" y="1655992"/>
            <a:ext cx="2435884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212816" y="1655992"/>
            <a:ext cx="0" cy="42846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017387" y="1546177"/>
            <a:ext cx="2220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747678"/>
                </a:solidFill>
                <a:latin typeface="Univers for KPMG Cond" panose="020B0606020202020204" pitchFamily="34" charset="0"/>
                <a:ea typeface="+mn-ea"/>
                <a:cs typeface="+mn-cs"/>
              </a:defRPr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  <a:latin typeface="Univers for KPMG Cond" panose="020B0606020202020204" pitchFamily="34" charset="0"/>
              </a:rPr>
              <a:t>HELYI ÉS GLOBÁLIS JELENTÉSEK TANÚSÍTÁSA (DB)</a:t>
            </a:r>
            <a:endParaRPr lang="hu-HU" dirty="0">
              <a:solidFill>
                <a:schemeClr val="bg1">
                  <a:lumMod val="50000"/>
                </a:schemeClr>
              </a:solidFill>
              <a:latin typeface="Univers for KPMG Cond" panose="020B0606020202020204" pitchFamily="34" charset="0"/>
            </a:endParaRPr>
          </a:p>
        </p:txBody>
      </p:sp>
      <p:sp>
        <p:nvSpPr>
          <p:cNvPr id="51" name="Text Placeholder 3"/>
          <p:cNvSpPr txBox="1">
            <a:spLocks/>
          </p:cNvSpPr>
          <p:nvPr/>
        </p:nvSpPr>
        <p:spPr bwMode="auto">
          <a:xfrm>
            <a:off x="6297720" y="1715571"/>
            <a:ext cx="2346218" cy="42251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72000" tIns="90000" rIns="90000" bIns="900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338D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71450" lvl="2" indent="-171450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■"/>
            </a:pPr>
            <a:r>
              <a:rPr lang="hu-HU" sz="1400" dirty="0">
                <a:solidFill>
                  <a:srgbClr val="00338D"/>
                </a:solidFill>
                <a:latin typeface="Univers for KPMG" panose="020B0603020202020204" pitchFamily="34" charset="0"/>
              </a:rPr>
              <a:t>2015-ben a 100 legnagyobb magyar vállalat 5%-ának volt </a:t>
            </a:r>
            <a:r>
              <a:rPr lang="hu-HU" sz="1400" dirty="0" smtClean="0">
                <a:solidFill>
                  <a:srgbClr val="00338D"/>
                </a:solidFill>
                <a:latin typeface="Univers for KPMG" panose="020B0603020202020204" pitchFamily="34" charset="0"/>
              </a:rPr>
              <a:t>helyi </a:t>
            </a:r>
            <a:r>
              <a:rPr lang="hu-HU" sz="1400" dirty="0">
                <a:solidFill>
                  <a:srgbClr val="00338D"/>
                </a:solidFill>
                <a:latin typeface="Univers for KPMG" panose="020B0603020202020204" pitchFamily="34" charset="0"/>
              </a:rPr>
              <a:t>tanúsított CR </a:t>
            </a:r>
            <a:r>
              <a:rPr lang="hu-HU" sz="1400" dirty="0" smtClean="0">
                <a:solidFill>
                  <a:srgbClr val="00338D"/>
                </a:solidFill>
                <a:latin typeface="Univers for KPMG" panose="020B0603020202020204" pitchFamily="34" charset="0"/>
              </a:rPr>
              <a:t>jelentése</a:t>
            </a:r>
          </a:p>
          <a:p>
            <a:pPr marL="171450" lvl="2" indent="-171450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■"/>
            </a:pPr>
            <a:r>
              <a:rPr lang="hu-HU" sz="1400" dirty="0">
                <a:solidFill>
                  <a:srgbClr val="00338D"/>
                </a:solidFill>
                <a:latin typeface="Univers for KPMG" panose="020B0603020202020204" pitchFamily="34" charset="0"/>
              </a:rPr>
              <a:t>A könyvvizsgálók által tanúsított jelentések aránya a helyi és a globális jelentések esetében megegyezik</a:t>
            </a:r>
          </a:p>
          <a:p>
            <a:pPr marL="349250" lvl="2" indent="-171450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–"/>
            </a:pPr>
            <a:r>
              <a:rPr lang="hu-HU" sz="1400" dirty="0">
                <a:solidFill>
                  <a:srgbClr val="00338D"/>
                </a:solidFill>
                <a:latin typeface="Univers for KPMG" panose="020B0603020202020204" pitchFamily="34" charset="0"/>
              </a:rPr>
              <a:t>A helyi jelentések 80%-át egy BIG4 tanúsította 2015-ben (2013: 67%)</a:t>
            </a:r>
          </a:p>
          <a:p>
            <a:pPr marL="349250" lvl="2" indent="-171450">
              <a:spcBef>
                <a:spcPts val="800"/>
              </a:spcBef>
              <a:buClr>
                <a:srgbClr val="97989A"/>
              </a:buClr>
              <a:buFont typeface="Arial" panose="020B0604020202020204" pitchFamily="34" charset="0"/>
              <a:buChar char="–"/>
            </a:pPr>
            <a:r>
              <a:rPr lang="hu-HU" sz="1400" dirty="0">
                <a:solidFill>
                  <a:srgbClr val="00338D"/>
                </a:solidFill>
                <a:latin typeface="Univers for KPMG" panose="020B0603020202020204" pitchFamily="34" charset="0"/>
              </a:rPr>
              <a:t>A globális jelentések 81%-át egy BIG4 tanúsította 2015-ben (2013: 82%)</a:t>
            </a:r>
          </a:p>
        </p:txBody>
      </p:sp>
    </p:spTree>
    <p:extLst>
      <p:ext uri="{BB962C8B-B14F-4D97-AF65-F5344CB8AC3E}">
        <p14:creationId xmlns:p14="http://schemas.microsoft.com/office/powerpoint/2010/main" val="27556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1" val="TRUE"/>
</p:tagLst>
</file>

<file path=ppt/theme/theme1.xml><?xml version="1.0" encoding="utf-8"?>
<a:theme xmlns:a="http://schemas.openxmlformats.org/drawingml/2006/main" name="KPMG_Standard_4x3_0922_2015">
  <a:themeElements>
    <a:clrScheme name="Custom 1">
      <a:dk1>
        <a:srgbClr val="000000"/>
      </a:dk1>
      <a:lt1>
        <a:sysClr val="window" lastClr="FFFFFF"/>
      </a:lt1>
      <a:dk2>
        <a:srgbClr val="00338D"/>
      </a:dk2>
      <a:lt2>
        <a:srgbClr val="005EB8"/>
      </a:lt2>
      <a:accent1>
        <a:srgbClr val="0091DA"/>
      </a:accent1>
      <a:accent2>
        <a:srgbClr val="483698"/>
      </a:accent2>
      <a:accent3>
        <a:srgbClr val="470A68"/>
      </a:accent3>
      <a:accent4>
        <a:srgbClr val="6D2077"/>
      </a:accent4>
      <a:accent5>
        <a:srgbClr val="00A3A1"/>
      </a:accent5>
      <a:accent6>
        <a:srgbClr val="C6007E"/>
      </a:accent6>
      <a:hlink>
        <a:srgbClr val="0091DA"/>
      </a:hlink>
      <a:folHlink>
        <a:srgbClr val="0091DA"/>
      </a:folHlink>
    </a:clrScheme>
    <a:fontScheme name="Office">
      <a:maj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003087"/>
            </a:solidFill>
            <a:latin typeface="Univers for KPMG"/>
            <a:cs typeface="Univers for KPMG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PMG Screen Standard Template.potx" id="{496ED60D-8403-441D-84ED-D17548F7CE15}" vid="{510A305F-E0F5-4364-98C3-3B2F654770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Univers for KPMG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  <a:font script="Geor" typeface="Sylfaen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Univers for KPMG"/>
        <a:font script="Hebr" typeface="Univers for KPMG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Univers for KPMG"/>
        <a:font script="Uigh" typeface="Microsoft Uighur"/>
        <a:font script="Geor" typeface="Sylfaen"/>
      </a:majorFont>
      <a:minorFont>
        <a:latin typeface="Univers for KPMG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1217</Words>
  <Application>Microsoft Office PowerPoint</Application>
  <PresentationFormat>On-screen Show (4:3)</PresentationFormat>
  <Paragraphs>201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Univers for KPMG Cond</vt:lpstr>
      <vt:lpstr>Univers for KPMG</vt:lpstr>
      <vt:lpstr>Arial</vt:lpstr>
      <vt:lpstr>Univers for KPMG Light</vt:lpstr>
      <vt:lpstr>Wingdings</vt:lpstr>
      <vt:lpstr>Arial Narrow</vt:lpstr>
      <vt:lpstr>Courier New</vt:lpstr>
      <vt:lpstr>Times New Roman</vt:lpstr>
      <vt:lpstr>KPMG Extralight</vt:lpstr>
      <vt:lpstr>Calibri</vt:lpstr>
      <vt:lpstr>KPMG_Standard_4x3_0922_2015</vt:lpstr>
      <vt:lpstr>think-cell Slide</vt:lpstr>
      <vt:lpstr>PowerPoint Presentation</vt:lpstr>
      <vt:lpstr>Az információk elérhetőek. Elolvassuk?</vt:lpstr>
      <vt:lpstr>Az információk elérhetőek. Elolvassuk?</vt:lpstr>
      <vt:lpstr>Nincs fenntartható működés fenntarthatósági információ nélkül</vt:lpstr>
      <vt:lpstr>Tanúsítás célja: Megbízhatóság növelése</vt:lpstr>
      <vt:lpstr>CR jelentések tanúsítása: Értéket teremt</vt:lpstr>
      <vt:lpstr>Nemzetközi trendek: CR jelentések készítése </vt:lpstr>
      <vt:lpstr>Nemzetközi trendek: CR jelentések tanúsítása </vt:lpstr>
      <vt:lpstr>Magyar trendek: CR jelentések tanúsítása</vt:lpstr>
      <vt:lpstr>Tanúsítás módja: Nemzetközi keretrendszerek</vt:lpstr>
      <vt:lpstr>Tanúsítás módja: KPMG módszertan</vt:lpstr>
      <vt:lpstr>Tanúsítás módja: KPMG módszertan</vt:lpstr>
      <vt:lpstr>Tanúsítás módja: KPMG tapasztalatok</vt:lpstr>
      <vt:lpstr>PowerPoint Presentation</vt:lpstr>
      <vt:lpstr>PowerPoint Presentation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KPMG</dc:creator>
  <cp:lastModifiedBy>Szabó, István</cp:lastModifiedBy>
  <cp:revision>77</cp:revision>
  <cp:lastPrinted>2015-09-22T20:27:35Z</cp:lastPrinted>
  <dcterms:created xsi:type="dcterms:W3CDTF">2016-01-04T11:51:59Z</dcterms:created>
  <dcterms:modified xsi:type="dcterms:W3CDTF">2016-05-26T18:11:06Z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2015-08-11T00:00:00Z</vt:filetime>
  </property>
  <property fmtid="{D5CDD505-2E9C-101B-9397-08002B2CF9AE}" pid="3" name="LastSaved">
    <vt:filetime>2015-08-11T00:00:00Z</vt:filetime>
  </property>
</Properties>
</file>